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notesMasterIdLst>
    <p:notesMasterId r:id="rId27"/>
  </p:notesMasterIdLst>
  <p:sldIdLst>
    <p:sldId id="830" r:id="rId2"/>
    <p:sldId id="809" r:id="rId3"/>
    <p:sldId id="812" r:id="rId4"/>
    <p:sldId id="831" r:id="rId5"/>
    <p:sldId id="832" r:id="rId6"/>
    <p:sldId id="816" r:id="rId7"/>
    <p:sldId id="817" r:id="rId8"/>
    <p:sldId id="823" r:id="rId9"/>
    <p:sldId id="824" r:id="rId10"/>
    <p:sldId id="833" r:id="rId11"/>
    <p:sldId id="827" r:id="rId12"/>
    <p:sldId id="609" r:id="rId13"/>
    <p:sldId id="610" r:id="rId14"/>
    <p:sldId id="820" r:id="rId15"/>
    <p:sldId id="821" r:id="rId16"/>
    <p:sldId id="822" r:id="rId17"/>
    <p:sldId id="818" r:id="rId18"/>
    <p:sldId id="829" r:id="rId19"/>
    <p:sldId id="825" r:id="rId20"/>
    <p:sldId id="826" r:id="rId21"/>
    <p:sldId id="802" r:id="rId22"/>
    <p:sldId id="806" r:id="rId23"/>
    <p:sldId id="803" r:id="rId24"/>
    <p:sldId id="804" r:id="rId25"/>
    <p:sldId id="805" r:id="rId26"/>
  </p:sldIdLst>
  <p:sldSz cx="9144000" cy="6858000" type="screen4x3"/>
  <p:notesSz cx="7099300" cy="10234613"/>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18DC29BC-B2E0-4038-B8B6-52D1A5D3C2A5}">
          <p14:sldIdLst>
            <p14:sldId id="830"/>
          </p14:sldIdLst>
        </p14:section>
        <p14:section name="T08/2 Conceptual model" id="{474D6D63-E16A-45FD-A255-4EA64A3CC21A}">
          <p14:sldIdLst>
            <p14:sldId id="809"/>
            <p14:sldId id="812"/>
            <p14:sldId id="831"/>
            <p14:sldId id="832"/>
            <p14:sldId id="816"/>
            <p14:sldId id="817"/>
            <p14:sldId id="823"/>
            <p14:sldId id="824"/>
            <p14:sldId id="833"/>
            <p14:sldId id="827"/>
            <p14:sldId id="609"/>
            <p14:sldId id="610"/>
            <p14:sldId id="820"/>
            <p14:sldId id="821"/>
            <p14:sldId id="822"/>
            <p14:sldId id="818"/>
            <p14:sldId id="829"/>
            <p14:sldId id="825"/>
            <p14:sldId id="826"/>
            <p14:sldId id="802"/>
            <p14:sldId id="806"/>
            <p14:sldId id="803"/>
            <p14:sldId id="804"/>
            <p14:sldId id="8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99"/>
    <a:srgbClr val="0000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78141" autoAdjust="0"/>
  </p:normalViewPr>
  <p:slideViewPr>
    <p:cSldViewPr snapToGrid="0">
      <p:cViewPr varScale="1">
        <p:scale>
          <a:sx n="65" d="100"/>
          <a:sy n="65" d="100"/>
        </p:scale>
        <p:origin x="2045" y="4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117"/>
    </p:cViewPr>
  </p:sorterViewPr>
  <p:notesViewPr>
    <p:cSldViewPr snapToGrid="0">
      <p:cViewPr varScale="1">
        <p:scale>
          <a:sx n="57" d="100"/>
          <a:sy n="57" d="100"/>
        </p:scale>
        <p:origin x="3216" y="67"/>
      </p:cViewPr>
      <p:guideLst/>
    </p:cSldViewPr>
  </p:notesViewPr>
  <p:gridSpacing cx="90012" cy="90012"/>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atin typeface="Arial Narrow" panose="020B0606020202030204" pitchFamily="34" charset="0"/>
              </a:defRPr>
            </a:lvl1pPr>
          </a:lstStyle>
          <a:p>
            <a:r>
              <a:rPr lang="en-US" smtClean="0"/>
              <a:t>GVG460 – Applied Hydrogeology</a:t>
            </a:r>
          </a:p>
          <a:p>
            <a:r>
              <a:rPr lang="en-US" smtClean="0"/>
              <a:t>T08 Groundwater Modeling</a:t>
            </a:r>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atin typeface="Arial Narrow" panose="020B0606020202030204" pitchFamily="34" charset="0"/>
              </a:defRPr>
            </a:lvl1pPr>
          </a:lstStyle>
          <a:p>
            <a:r>
              <a:rPr lang="en-US" dirty="0" smtClean="0"/>
              <a:t>September 2020</a:t>
            </a:r>
            <a:endParaRPr lang="en-US" dirty="0"/>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atin typeface="Arial Narrow" panose="020B0606020202030204" pitchFamily="34" charset="0"/>
              </a:defRPr>
            </a:lvl1pPr>
          </a:lstStyle>
          <a:p>
            <a:r>
              <a:rPr lang="en-US" dirty="0" smtClean="0"/>
              <a:t>T. Reimann / P. Wanner / R. Barthel</a:t>
            </a:r>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atin typeface="Arial Narrow" panose="020B0606020202030204" pitchFamily="34" charset="0"/>
              </a:defRPr>
            </a:lvl1pPr>
          </a:lstStyle>
          <a:p>
            <a:fld id="{11787E90-C9F0-4E25-9876-50437D578831}" type="slidenum">
              <a:rPr lang="en-US" smtClean="0"/>
              <a:pPr/>
              <a:t>‹Nr.›</a:t>
            </a:fld>
            <a:endParaRPr lang="en-US"/>
          </a:p>
        </p:txBody>
      </p:sp>
    </p:spTree>
    <p:extLst>
      <p:ext uri="{BB962C8B-B14F-4D97-AF65-F5344CB8AC3E}">
        <p14:creationId xmlns:p14="http://schemas.microsoft.com/office/powerpoint/2010/main" val="1943272746"/>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100" kern="1200">
        <a:solidFill>
          <a:schemeClr val="tx1"/>
        </a:solidFill>
        <a:latin typeface="Arial Narrow" panose="020B0606020202030204" pitchFamily="34" charset="0"/>
        <a:ea typeface="+mn-ea"/>
        <a:cs typeface="+mn-cs"/>
      </a:defRPr>
    </a:lvl1pPr>
    <a:lvl2pPr marL="628650" indent="-171450" algn="l" defTabSz="914400" rtl="0" eaLnBrk="1" latinLnBrk="0" hangingPunct="1">
      <a:buFont typeface="Arial" panose="020B0604020202020204" pitchFamily="34" charset="0"/>
      <a:buChar char="•"/>
      <a:defRPr sz="1100" kern="1200">
        <a:solidFill>
          <a:schemeClr val="tx1"/>
        </a:solidFill>
        <a:latin typeface="Arial Narrow" panose="020B0606020202030204" pitchFamily="34" charset="0"/>
        <a:ea typeface="+mn-ea"/>
        <a:cs typeface="+mn-cs"/>
      </a:defRPr>
    </a:lvl2pPr>
    <a:lvl3pPr marL="1085850" indent="-171450" algn="l" defTabSz="914400" rtl="0" eaLnBrk="1" latinLnBrk="0" hangingPunct="1">
      <a:buFont typeface="Arial" panose="020B0604020202020204" pitchFamily="34" charset="0"/>
      <a:buChar char="•"/>
      <a:defRPr sz="1100" kern="1200">
        <a:solidFill>
          <a:schemeClr val="tx1"/>
        </a:solidFill>
        <a:latin typeface="Arial Narrow" panose="020B0606020202030204" pitchFamily="34" charset="0"/>
        <a:ea typeface="+mn-ea"/>
        <a:cs typeface="+mn-cs"/>
      </a:defRPr>
    </a:lvl3pPr>
    <a:lvl4pPr marL="1543050" indent="-171450" algn="l" defTabSz="914400" rtl="0" eaLnBrk="1" latinLnBrk="0" hangingPunct="1">
      <a:buFont typeface="Arial" panose="020B0604020202020204" pitchFamily="34" charset="0"/>
      <a:buChar char="•"/>
      <a:defRPr sz="1100" kern="1200">
        <a:solidFill>
          <a:schemeClr val="tx1"/>
        </a:solidFill>
        <a:latin typeface="Arial Narrow" panose="020B0606020202030204" pitchFamily="34" charset="0"/>
        <a:ea typeface="+mn-ea"/>
        <a:cs typeface="+mn-cs"/>
      </a:defRPr>
    </a:lvl4pPr>
    <a:lvl5pPr marL="2000250" indent="-171450" algn="l" defTabSz="914400" rtl="0" eaLnBrk="1" latinLnBrk="0" hangingPunct="1">
      <a:buFont typeface="Arial" panose="020B0604020202020204" pitchFamily="34" charset="0"/>
      <a:buChar char="•"/>
      <a:defRPr sz="1100" kern="1200">
        <a:solidFill>
          <a:schemeClr val="tx1"/>
        </a:solidFill>
        <a:latin typeface="Arial Narrow" panose="020B0606020202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16" name="Datumsplatzhalter 15"/>
          <p:cNvSpPr>
            <a:spLocks noGrp="1"/>
          </p:cNvSpPr>
          <p:nvPr>
            <p:ph type="dt" idx="10"/>
          </p:nvPr>
        </p:nvSpPr>
        <p:spPr/>
        <p:txBody>
          <a:bodyPr/>
          <a:lstStyle/>
          <a:p>
            <a:r>
              <a:rPr lang="de-DE" smtClean="0"/>
              <a:t>Sept. 1st 2022</a:t>
            </a:r>
            <a:endParaRPr lang="de-DE" dirty="0"/>
          </a:p>
        </p:txBody>
      </p:sp>
      <p:sp>
        <p:nvSpPr>
          <p:cNvPr id="17" name="Fußzeilenplatzhalter 16"/>
          <p:cNvSpPr>
            <a:spLocks noGrp="1"/>
          </p:cNvSpPr>
          <p:nvPr>
            <p:ph type="ftr" sz="quarter" idx="11"/>
          </p:nvPr>
        </p:nvSpPr>
        <p:spPr/>
        <p:txBody>
          <a:bodyPr/>
          <a:lstStyle/>
          <a:p>
            <a:r>
              <a:rPr lang="en-US" smtClean="0"/>
              <a:t>Dr.-Ing. Thomas Reimann et al.</a:t>
            </a:r>
            <a:endParaRPr lang="en-US" dirty="0" smtClean="0"/>
          </a:p>
        </p:txBody>
      </p:sp>
      <p:sp>
        <p:nvSpPr>
          <p:cNvPr id="18" name="Foliennummernplatzhalter 17"/>
          <p:cNvSpPr>
            <a:spLocks noGrp="1"/>
          </p:cNvSpPr>
          <p:nvPr>
            <p:ph type="sldNum" sz="quarter" idx="12"/>
          </p:nvPr>
        </p:nvSpPr>
        <p:spPr/>
        <p:txBody>
          <a:bodyPr/>
          <a:lstStyle/>
          <a:p>
            <a:fld id="{2969AC09-DF60-43F4-96BF-67D4D9A74094}" type="slidenum">
              <a:rPr lang="de-DE" smtClean="0"/>
              <a:pPr/>
              <a:t>2</a:t>
            </a:fld>
            <a:endParaRPr lang="de-DE" dirty="0"/>
          </a:p>
        </p:txBody>
      </p:sp>
      <p:sp>
        <p:nvSpPr>
          <p:cNvPr id="19" name="Kopfzeilenplatzhalter 18"/>
          <p:cNvSpPr>
            <a:spLocks noGrp="1"/>
          </p:cNvSpPr>
          <p:nvPr>
            <p:ph type="hdr" sz="quarter" idx="13"/>
          </p:nvPr>
        </p:nvSpPr>
        <p:spPr/>
        <p:txBody>
          <a:bodyPr/>
          <a:lstStyle/>
          <a:p>
            <a:r>
              <a:rPr lang="en-US" smtClean="0"/>
              <a:t>MARISS – Numerical flow modeling</a:t>
            </a:r>
            <a:endParaRPr lang="de-DE" dirty="0"/>
          </a:p>
        </p:txBody>
      </p:sp>
    </p:spTree>
    <p:extLst>
      <p:ext uri="{BB962C8B-B14F-4D97-AF65-F5344CB8AC3E}">
        <p14:creationId xmlns:p14="http://schemas.microsoft.com/office/powerpoint/2010/main" val="3071515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spcAft>
                <a:spcPts val="1300"/>
              </a:spcAft>
            </a:pPr>
            <a:r>
              <a:rPr lang="en-US" sz="1200" b="1" dirty="0"/>
              <a:t>Descriptive representation </a:t>
            </a:r>
            <a:r>
              <a:rPr lang="en-US" sz="1200" dirty="0"/>
              <a:t>of groundwater system incorporating interpretation of </a:t>
            </a:r>
            <a:r>
              <a:rPr lang="en-US" sz="1200" b="1" dirty="0"/>
              <a:t>geological &amp; hydrological conditions</a:t>
            </a:r>
          </a:p>
          <a:p>
            <a:pPr>
              <a:spcAft>
                <a:spcPts val="1300"/>
              </a:spcAft>
            </a:pPr>
            <a:endParaRPr lang="en-US" sz="1200" dirty="0"/>
          </a:p>
          <a:p>
            <a:pPr>
              <a:spcAft>
                <a:spcPts val="1300"/>
              </a:spcAft>
            </a:pPr>
            <a:r>
              <a:rPr lang="en-US" sz="1200" dirty="0"/>
              <a:t>What processes are important to model?</a:t>
            </a:r>
          </a:p>
          <a:p>
            <a:pPr>
              <a:spcAft>
                <a:spcPts val="1300"/>
              </a:spcAft>
            </a:pPr>
            <a:r>
              <a:rPr lang="en-US" sz="1200" b="1" dirty="0"/>
              <a:t>What are the boundaries</a:t>
            </a:r>
            <a:r>
              <a:rPr lang="en-US" sz="1200" dirty="0"/>
              <a:t>?</a:t>
            </a:r>
          </a:p>
          <a:p>
            <a:pPr>
              <a:spcAft>
                <a:spcPts val="1300"/>
              </a:spcAft>
            </a:pPr>
            <a:r>
              <a:rPr lang="en-US" sz="1200" dirty="0"/>
              <a:t>What parameter values are available?</a:t>
            </a:r>
          </a:p>
          <a:p>
            <a:pPr>
              <a:spcAft>
                <a:spcPts val="1300"/>
              </a:spcAft>
            </a:pPr>
            <a:r>
              <a:rPr lang="en-US" sz="1200" dirty="0"/>
              <a:t>What parameter values must be collected?</a:t>
            </a:r>
          </a:p>
          <a:p>
            <a:endParaRPr lang="de-DE" dirty="0"/>
          </a:p>
        </p:txBody>
      </p:sp>
      <p:sp>
        <p:nvSpPr>
          <p:cNvPr id="4" name="Foliennummernplatzhalter 3"/>
          <p:cNvSpPr>
            <a:spLocks noGrp="1"/>
          </p:cNvSpPr>
          <p:nvPr>
            <p:ph type="sldNum" sz="quarter" idx="10"/>
          </p:nvPr>
        </p:nvSpPr>
        <p:spPr/>
        <p:txBody>
          <a:bodyPr/>
          <a:lstStyle/>
          <a:p>
            <a:fld id="{11787E90-C9F0-4E25-9876-50437D578831}" type="slidenum">
              <a:rPr lang="en-US" smtClean="0"/>
              <a:pPr/>
              <a:t>12</a:t>
            </a:fld>
            <a:endParaRPr lang="en-US"/>
          </a:p>
        </p:txBody>
      </p:sp>
    </p:spTree>
    <p:extLst>
      <p:ext uri="{BB962C8B-B14F-4D97-AF65-F5344CB8AC3E}">
        <p14:creationId xmlns:p14="http://schemas.microsoft.com/office/powerpoint/2010/main" val="1711823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Feasibility of managed aquifer recharge - FEMAR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Groundwater flow- and transport modeling</a:t>
            </a:r>
            <a:endParaRPr kumimoji="0" lang="de-DE" sz="9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 name="Datumsplatzhalter 4"/>
          <p:cNvSpPr>
            <a:spLocks noGrp="1"/>
          </p:cNvSpPr>
          <p:nvPr>
            <p:ph type="dt" idx="11"/>
          </p:nvPr>
        </p:nvSpPr>
        <p:spPr/>
        <p: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Workshop Shiraz, Iran</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22</a:t>
            </a:r>
            <a:r>
              <a:rPr kumimoji="0" lang="en-US" sz="900" b="0" i="0" u="none" strike="noStrike" kern="1200" cap="none" spc="0" normalizeH="0" baseline="3000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nd</a:t>
            </a: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May, 2022</a:t>
            </a:r>
            <a:endParaRPr kumimoji="0" lang="de-DE" sz="9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Fußzeilenplatzhalter 5"/>
          <p:cNvSpPr>
            <a:spLocks noGrp="1"/>
          </p:cNvSpPr>
          <p:nvPr>
            <p:ph type="ftr" sz="quarter" idx="12"/>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Dr.-Ing. Thomas Reimann, TU Dresden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Topic M02 – Flow modeling</a:t>
            </a:r>
            <a:endParaRPr kumimoji="0" lang="de-DE" sz="9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Foliennummernplatzhalter 6"/>
          <p:cNvSpPr>
            <a:spLocks noGrp="1"/>
          </p:cNvSpPr>
          <p:nvPr>
            <p:ph type="sldNum" sz="quarter" idx="13"/>
          </p:nvPr>
        </p:nvSpPr>
        <p:spPr/>
        <p:txBody>
          <a:bodyPr/>
          <a:lstStyle/>
          <a:p>
            <a:pPr marL="0" marR="0" lvl="0" indent="0" algn="r" defTabSz="914400" rtl="0" eaLnBrk="1" fontAlgn="auto" latinLnBrk="0" hangingPunct="1">
              <a:lnSpc>
                <a:spcPct val="150000"/>
              </a:lnSpc>
              <a:spcBef>
                <a:spcPts val="0"/>
              </a:spcBef>
              <a:spcAft>
                <a:spcPts val="0"/>
              </a:spcAft>
              <a:buClrTx/>
              <a:buSzTx/>
              <a:buFontTx/>
              <a:buNone/>
              <a:tabLst/>
              <a:defRPr/>
            </a:pPr>
            <a:fld id="{2969AC09-DF60-43F4-96BF-67D4D9A74094}" type="slidenum">
              <a:rPr kumimoji="0" lang="de-DE"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50000"/>
                </a:lnSpc>
                <a:spcBef>
                  <a:spcPts val="0"/>
                </a:spcBef>
                <a:spcAft>
                  <a:spcPts val="0"/>
                </a:spcAft>
                <a:buClrTx/>
                <a:buSzTx/>
                <a:buFontTx/>
                <a:buNone/>
                <a:tabLst/>
                <a:defRPr/>
              </a:pPr>
              <a:t>14</a:t>
            </a:fld>
            <a:endParaRPr kumimoji="0" lang="de-DE" sz="9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86483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Feasibility of managed aquifer recharge - FEMAR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Groundwater flow- and transport modeling</a:t>
            </a:r>
            <a:endParaRPr kumimoji="0" lang="de-DE" sz="9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 name="Datumsplatzhalter 4"/>
          <p:cNvSpPr>
            <a:spLocks noGrp="1"/>
          </p:cNvSpPr>
          <p:nvPr>
            <p:ph type="dt" idx="11"/>
          </p:nvPr>
        </p:nvSpPr>
        <p:spPr/>
        <p: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Workshop Shiraz, Iran</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22</a:t>
            </a:r>
            <a:r>
              <a:rPr kumimoji="0" lang="en-US" sz="900" b="0" i="0" u="none" strike="noStrike" kern="1200" cap="none" spc="0" normalizeH="0" baseline="3000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nd</a:t>
            </a: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May, 2022</a:t>
            </a:r>
            <a:endParaRPr kumimoji="0" lang="de-DE" sz="9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Fußzeilenplatzhalter 5"/>
          <p:cNvSpPr>
            <a:spLocks noGrp="1"/>
          </p:cNvSpPr>
          <p:nvPr>
            <p:ph type="ftr" sz="quarter" idx="12"/>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Dr.-Ing. Thomas Reimann, TU Dresden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Topic M02 – Flow modeling</a:t>
            </a:r>
            <a:endParaRPr kumimoji="0" lang="de-DE" sz="9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Foliennummernplatzhalter 6"/>
          <p:cNvSpPr>
            <a:spLocks noGrp="1"/>
          </p:cNvSpPr>
          <p:nvPr>
            <p:ph type="sldNum" sz="quarter" idx="13"/>
          </p:nvPr>
        </p:nvSpPr>
        <p:spPr/>
        <p:txBody>
          <a:bodyPr/>
          <a:lstStyle/>
          <a:p>
            <a:pPr marL="0" marR="0" lvl="0" indent="0" algn="r" defTabSz="914400" rtl="0" eaLnBrk="1" fontAlgn="auto" latinLnBrk="0" hangingPunct="1">
              <a:lnSpc>
                <a:spcPct val="150000"/>
              </a:lnSpc>
              <a:spcBef>
                <a:spcPts val="0"/>
              </a:spcBef>
              <a:spcAft>
                <a:spcPts val="0"/>
              </a:spcAft>
              <a:buClrTx/>
              <a:buSzTx/>
              <a:buFontTx/>
              <a:buNone/>
              <a:tabLst/>
              <a:defRPr/>
            </a:pPr>
            <a:fld id="{2969AC09-DF60-43F4-96BF-67D4D9A74094}" type="slidenum">
              <a:rPr kumimoji="0" lang="de-DE"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50000"/>
                </a:lnSpc>
                <a:spcBef>
                  <a:spcPts val="0"/>
                </a:spcBef>
                <a:spcAft>
                  <a:spcPts val="0"/>
                </a:spcAft>
                <a:buClrTx/>
                <a:buSzTx/>
                <a:buFontTx/>
                <a:buNone/>
                <a:tabLst/>
                <a:defRPr/>
              </a:pPr>
              <a:t>15</a:t>
            </a:fld>
            <a:endParaRPr kumimoji="0" lang="de-DE" sz="9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23825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Feasibility of managed aquifer recharge - FEMAR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Groundwater flow- and transport modeling</a:t>
            </a:r>
            <a:endParaRPr kumimoji="0" lang="de-DE" sz="9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 name="Datumsplatzhalter 4"/>
          <p:cNvSpPr>
            <a:spLocks noGrp="1"/>
          </p:cNvSpPr>
          <p:nvPr>
            <p:ph type="dt" idx="11"/>
          </p:nvPr>
        </p:nvSpPr>
        <p:spPr/>
        <p: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Workshop Shiraz, Iran</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22</a:t>
            </a:r>
            <a:r>
              <a:rPr kumimoji="0" lang="en-US" sz="900" b="0" i="0" u="none" strike="noStrike" kern="1200" cap="none" spc="0" normalizeH="0" baseline="3000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nd</a:t>
            </a: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May, 2022</a:t>
            </a:r>
            <a:endParaRPr kumimoji="0" lang="de-DE" sz="9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Fußzeilenplatzhalter 5"/>
          <p:cNvSpPr>
            <a:spLocks noGrp="1"/>
          </p:cNvSpPr>
          <p:nvPr>
            <p:ph type="ftr" sz="quarter" idx="12"/>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Dr.-Ing. Thomas Reimann, TU Dresden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Topic M02 – Flow modeling</a:t>
            </a:r>
            <a:endParaRPr kumimoji="0" lang="de-DE" sz="9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Foliennummernplatzhalter 6"/>
          <p:cNvSpPr>
            <a:spLocks noGrp="1"/>
          </p:cNvSpPr>
          <p:nvPr>
            <p:ph type="sldNum" sz="quarter" idx="13"/>
          </p:nvPr>
        </p:nvSpPr>
        <p:spPr/>
        <p:txBody>
          <a:bodyPr/>
          <a:lstStyle/>
          <a:p>
            <a:pPr marL="0" marR="0" lvl="0" indent="0" algn="r" defTabSz="914400" rtl="0" eaLnBrk="1" fontAlgn="auto" latinLnBrk="0" hangingPunct="1">
              <a:lnSpc>
                <a:spcPct val="150000"/>
              </a:lnSpc>
              <a:spcBef>
                <a:spcPts val="0"/>
              </a:spcBef>
              <a:spcAft>
                <a:spcPts val="0"/>
              </a:spcAft>
              <a:buClrTx/>
              <a:buSzTx/>
              <a:buFontTx/>
              <a:buNone/>
              <a:tabLst/>
              <a:defRPr/>
            </a:pPr>
            <a:fld id="{2969AC09-DF60-43F4-96BF-67D4D9A74094}" type="slidenum">
              <a:rPr kumimoji="0" lang="de-DE"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50000"/>
                </a:lnSpc>
                <a:spcBef>
                  <a:spcPts val="0"/>
                </a:spcBef>
                <a:spcAft>
                  <a:spcPts val="0"/>
                </a:spcAft>
                <a:buClrTx/>
                <a:buSzTx/>
                <a:buFontTx/>
                <a:buNone/>
                <a:tabLst/>
                <a:defRPr/>
              </a:pPr>
              <a:t>16</a:t>
            </a:fld>
            <a:endParaRPr kumimoji="0" lang="de-DE" sz="9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86385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This abstract from </a:t>
            </a:r>
            <a:r>
              <a:rPr lang="en-US" dirty="0" err="1" smtClean="0"/>
              <a:t>Bredehoeft</a:t>
            </a:r>
            <a:r>
              <a:rPr lang="en-US" baseline="0" dirty="0" smtClean="0"/>
              <a:t> (2005) highlights the importance of the conceptual model</a:t>
            </a:r>
          </a:p>
          <a:p>
            <a:r>
              <a:rPr lang="en-US" baseline="0" dirty="0" smtClean="0"/>
              <a:t>The conceptual model represents the current state of knowledge</a:t>
            </a:r>
          </a:p>
          <a:p>
            <a:r>
              <a:rPr lang="en-US" baseline="0" dirty="0" smtClean="0"/>
              <a:t>With more data, the conceptual model can change in the future</a:t>
            </a: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787E90-C9F0-4E25-9876-50437D578831}" type="slidenum">
              <a:rPr kumimoji="0" lang="en-US" sz="1300" b="0" i="0" u="none" strike="noStrike" kern="1200" cap="none" spc="0" normalizeH="0" baseline="0" noProof="0" smtClean="0">
                <a:ln>
                  <a:noFill/>
                </a:ln>
                <a:solidFill>
                  <a:prstClr val="black"/>
                </a:solidFill>
                <a:effectLst/>
                <a:uLnTx/>
                <a:uFillTx/>
                <a:latin typeface="Arial Narrow" panose="020B0606020202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300" b="0" i="0" u="none" strike="noStrike" kern="1200" cap="none" spc="0" normalizeH="0" baseline="0" noProof="0">
              <a:ln>
                <a:noFill/>
              </a:ln>
              <a:solidFill>
                <a:prstClr val="black"/>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116519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79450" y="566738"/>
            <a:ext cx="5441950" cy="4081462"/>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Feasibility of managed aquifer recharge - FEMAR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Groundwater flow- and transport modeling</a:t>
            </a:r>
            <a:endParaRPr kumimoji="0" lang="de-DE" sz="9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 name="Datumsplatzhalter 4"/>
          <p:cNvSpPr>
            <a:spLocks noGrp="1"/>
          </p:cNvSpPr>
          <p:nvPr>
            <p:ph type="dt" idx="11"/>
          </p:nvPr>
        </p:nvSpPr>
        <p:spPr/>
        <p: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Workshop Shiraz, Iran</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22</a:t>
            </a:r>
            <a:r>
              <a:rPr kumimoji="0" lang="en-US" sz="900" b="0" i="0" u="none" strike="noStrike" kern="1200" cap="none" spc="0" normalizeH="0" baseline="3000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nd</a:t>
            </a: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May, 2022</a:t>
            </a:r>
            <a:endParaRPr kumimoji="0" lang="de-DE" sz="9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Fußzeilenplatzhalter 5"/>
          <p:cNvSpPr>
            <a:spLocks noGrp="1"/>
          </p:cNvSpPr>
          <p:nvPr>
            <p:ph type="ftr" sz="quarter" idx="12"/>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Dr.-Ing. Thomas Reimann, TU Dresden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Topic M02 – Flow modeling</a:t>
            </a:r>
            <a:endParaRPr kumimoji="0" lang="de-DE" sz="9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Foliennummernplatzhalter 6"/>
          <p:cNvSpPr>
            <a:spLocks noGrp="1"/>
          </p:cNvSpPr>
          <p:nvPr>
            <p:ph type="sldNum" sz="quarter" idx="13"/>
          </p:nvPr>
        </p:nvSpPr>
        <p:spPr/>
        <p:txBody>
          <a:bodyPr/>
          <a:lstStyle/>
          <a:p>
            <a:pPr marL="0" marR="0" lvl="0" indent="0" algn="r" defTabSz="914400" rtl="0" eaLnBrk="1" fontAlgn="auto" latinLnBrk="0" hangingPunct="1">
              <a:lnSpc>
                <a:spcPct val="150000"/>
              </a:lnSpc>
              <a:spcBef>
                <a:spcPts val="0"/>
              </a:spcBef>
              <a:spcAft>
                <a:spcPts val="0"/>
              </a:spcAft>
              <a:buClrTx/>
              <a:buSzTx/>
              <a:buFontTx/>
              <a:buNone/>
              <a:tabLst/>
              <a:defRPr/>
            </a:pPr>
            <a:fld id="{2969AC09-DF60-43F4-96BF-67D4D9A74094}" type="slidenum">
              <a:rPr kumimoji="0" lang="de-DE"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50000"/>
                </a:lnSpc>
                <a:spcBef>
                  <a:spcPts val="0"/>
                </a:spcBef>
                <a:spcAft>
                  <a:spcPts val="0"/>
                </a:spcAft>
                <a:buClrTx/>
                <a:buSzTx/>
                <a:buFontTx/>
                <a:buNone/>
                <a:tabLst/>
                <a:defRPr/>
              </a:pPr>
              <a:t>18</a:t>
            </a:fld>
            <a:endParaRPr kumimoji="0" lang="de-DE" sz="9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67719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79450" y="566738"/>
            <a:ext cx="5441950" cy="4081462"/>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Feasibility of managed aquifer recharge - FEMAR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Groundwater flow- and transport modeling</a:t>
            </a:r>
            <a:endParaRPr kumimoji="0" lang="de-DE" sz="9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 name="Datumsplatzhalter 4"/>
          <p:cNvSpPr>
            <a:spLocks noGrp="1"/>
          </p:cNvSpPr>
          <p:nvPr>
            <p:ph type="dt" idx="11"/>
          </p:nvPr>
        </p:nvSpPr>
        <p:spPr/>
        <p: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Workshop Shiraz, Iran</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22</a:t>
            </a:r>
            <a:r>
              <a:rPr kumimoji="0" lang="en-US" sz="900" b="0" i="0" u="none" strike="noStrike" kern="1200" cap="none" spc="0" normalizeH="0" baseline="3000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nd</a:t>
            </a: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May, 2022</a:t>
            </a:r>
            <a:endParaRPr kumimoji="0" lang="de-DE" sz="9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Fußzeilenplatzhalter 5"/>
          <p:cNvSpPr>
            <a:spLocks noGrp="1"/>
          </p:cNvSpPr>
          <p:nvPr>
            <p:ph type="ftr" sz="quarter" idx="12"/>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Dr.-Ing. Thomas Reimann, TU Dresden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Topic M02 – Flow modeling</a:t>
            </a:r>
            <a:endParaRPr kumimoji="0" lang="de-DE" sz="9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Foliennummernplatzhalter 6"/>
          <p:cNvSpPr>
            <a:spLocks noGrp="1"/>
          </p:cNvSpPr>
          <p:nvPr>
            <p:ph type="sldNum" sz="quarter" idx="13"/>
          </p:nvPr>
        </p:nvSpPr>
        <p:spPr/>
        <p:txBody>
          <a:bodyPr/>
          <a:lstStyle/>
          <a:p>
            <a:pPr marL="0" marR="0" lvl="0" indent="0" algn="r" defTabSz="914400" rtl="0" eaLnBrk="1" fontAlgn="auto" latinLnBrk="0" hangingPunct="1">
              <a:lnSpc>
                <a:spcPct val="150000"/>
              </a:lnSpc>
              <a:spcBef>
                <a:spcPts val="0"/>
              </a:spcBef>
              <a:spcAft>
                <a:spcPts val="0"/>
              </a:spcAft>
              <a:buClrTx/>
              <a:buSzTx/>
              <a:buFontTx/>
              <a:buNone/>
              <a:tabLst/>
              <a:defRPr/>
            </a:pPr>
            <a:fld id="{2969AC09-DF60-43F4-96BF-67D4D9A74094}" type="slidenum">
              <a:rPr kumimoji="0" lang="de-DE"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50000"/>
                </a:lnSpc>
                <a:spcBef>
                  <a:spcPts val="0"/>
                </a:spcBef>
                <a:spcAft>
                  <a:spcPts val="0"/>
                </a:spcAft>
                <a:buClrTx/>
                <a:buSzTx/>
                <a:buFontTx/>
                <a:buNone/>
                <a:tabLst/>
                <a:defRPr/>
              </a:pPr>
              <a:t>19</a:t>
            </a:fld>
            <a:endParaRPr kumimoji="0" lang="de-DE" sz="9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86871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79450" y="566738"/>
            <a:ext cx="5441950" cy="4081462"/>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Feasibility of managed aquifer recharge - FEMAR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Groundwater flow- and transport modeling</a:t>
            </a:r>
            <a:endParaRPr kumimoji="0" lang="de-DE" sz="9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 name="Datumsplatzhalter 4"/>
          <p:cNvSpPr>
            <a:spLocks noGrp="1"/>
          </p:cNvSpPr>
          <p:nvPr>
            <p:ph type="dt" idx="11"/>
          </p:nvPr>
        </p:nvSpPr>
        <p:spPr/>
        <p: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Workshop Shiraz, Iran</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22</a:t>
            </a:r>
            <a:r>
              <a:rPr kumimoji="0" lang="en-US" sz="900" b="0" i="0" u="none" strike="noStrike" kern="1200" cap="none" spc="0" normalizeH="0" baseline="3000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nd</a:t>
            </a: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May, 2022</a:t>
            </a:r>
            <a:endParaRPr kumimoji="0" lang="de-DE" sz="9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Fußzeilenplatzhalter 5"/>
          <p:cNvSpPr>
            <a:spLocks noGrp="1"/>
          </p:cNvSpPr>
          <p:nvPr>
            <p:ph type="ftr" sz="quarter" idx="12"/>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Dr.-Ing. Thomas Reimann, TU Dresden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Topic M02 – Flow modeling</a:t>
            </a:r>
            <a:endParaRPr kumimoji="0" lang="de-DE" sz="9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Foliennummernplatzhalter 6"/>
          <p:cNvSpPr>
            <a:spLocks noGrp="1"/>
          </p:cNvSpPr>
          <p:nvPr>
            <p:ph type="sldNum" sz="quarter" idx="13"/>
          </p:nvPr>
        </p:nvSpPr>
        <p:spPr/>
        <p:txBody>
          <a:bodyPr/>
          <a:lstStyle/>
          <a:p>
            <a:pPr marL="0" marR="0" lvl="0" indent="0" algn="r" defTabSz="914400" rtl="0" eaLnBrk="1" fontAlgn="auto" latinLnBrk="0" hangingPunct="1">
              <a:lnSpc>
                <a:spcPct val="150000"/>
              </a:lnSpc>
              <a:spcBef>
                <a:spcPts val="0"/>
              </a:spcBef>
              <a:spcAft>
                <a:spcPts val="0"/>
              </a:spcAft>
              <a:buClrTx/>
              <a:buSzTx/>
              <a:buFontTx/>
              <a:buNone/>
              <a:tabLst/>
              <a:defRPr/>
            </a:pPr>
            <a:fld id="{2969AC09-DF60-43F4-96BF-67D4D9A74094}" type="slidenum">
              <a:rPr kumimoji="0" lang="de-DE"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50000"/>
                </a:lnSpc>
                <a:spcBef>
                  <a:spcPts val="0"/>
                </a:spcBef>
                <a:spcAft>
                  <a:spcPts val="0"/>
                </a:spcAft>
                <a:buClrTx/>
                <a:buSzTx/>
                <a:buFontTx/>
                <a:buNone/>
                <a:tabLst/>
                <a:defRPr/>
              </a:pPr>
              <a:t>20</a:t>
            </a:fld>
            <a:endParaRPr kumimoji="0" lang="de-DE" sz="9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3224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Example: Area intended</a:t>
            </a:r>
            <a:r>
              <a:rPr lang="en-US" baseline="0" dirty="0" smtClean="0"/>
              <a:t> for groundwater extraction</a:t>
            </a:r>
          </a:p>
          <a:p>
            <a:r>
              <a:rPr lang="en-US" baseline="0" dirty="0" smtClean="0"/>
              <a:t>Interaction of ground- and surface water</a:t>
            </a:r>
          </a:p>
          <a:p>
            <a:r>
              <a:rPr lang="en-US" baseline="0" dirty="0" smtClean="0"/>
              <a:t>Additional: Airport (lower left part) with possible impact on groundwater quality</a:t>
            </a: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787E90-C9F0-4E25-9876-50437D578831}" type="slidenum">
              <a:rPr kumimoji="0" lang="en-US" sz="1300" b="0" i="0" u="none" strike="noStrike" kern="1200" cap="none" spc="0" normalizeH="0" baseline="0" noProof="0" smtClean="0">
                <a:ln>
                  <a:noFill/>
                </a:ln>
                <a:solidFill>
                  <a:prstClr val="black"/>
                </a:solidFill>
                <a:effectLst/>
                <a:uLnTx/>
                <a:uFillTx/>
                <a:latin typeface="Arial Narrow" panose="020B0606020202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2125032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3D</a:t>
            </a:r>
            <a:r>
              <a:rPr lang="en-US" baseline="0" dirty="0" smtClean="0"/>
              <a:t> representation of the numerical model (shows grid and heads)</a:t>
            </a: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787E90-C9F0-4E25-9876-50437D578831}" type="slidenum">
              <a:rPr kumimoji="0" lang="en-US" sz="1300" b="0" i="0" u="none" strike="noStrike" kern="1200" cap="none" spc="0" normalizeH="0" baseline="0" noProof="0" smtClean="0">
                <a:ln>
                  <a:noFill/>
                </a:ln>
                <a:solidFill>
                  <a:prstClr val="black"/>
                </a:solidFill>
                <a:effectLst/>
                <a:uLnTx/>
                <a:uFillTx/>
                <a:latin typeface="Arial Narrow" panose="020B0606020202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4106335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Model results: </a:t>
            </a:r>
            <a:r>
              <a:rPr lang="en-US" dirty="0" err="1" smtClean="0"/>
              <a:t>Pathlines</a:t>
            </a:r>
            <a:r>
              <a:rPr lang="en-US" dirty="0" smtClean="0"/>
              <a:t> (showing the well</a:t>
            </a:r>
            <a:r>
              <a:rPr lang="en-US" baseline="0" dirty="0" smtClean="0"/>
              <a:t> catchment area) and drawdown </a:t>
            </a:r>
            <a:r>
              <a:rPr lang="en-US" baseline="0" dirty="0" err="1" smtClean="0"/>
              <a:t>isocontour</a:t>
            </a:r>
            <a:r>
              <a:rPr lang="en-US" baseline="0" dirty="0" smtClean="0"/>
              <a:t> lines)</a:t>
            </a: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787E90-C9F0-4E25-9876-50437D578831}" type="slidenum">
              <a:rPr kumimoji="0" lang="en-US" sz="1300" b="0" i="0" u="none" strike="noStrike" kern="1200" cap="none" spc="0" normalizeH="0" baseline="0" noProof="0" smtClean="0">
                <a:ln>
                  <a:noFill/>
                </a:ln>
                <a:solidFill>
                  <a:prstClr val="black"/>
                </a:solidFill>
                <a:effectLst/>
                <a:uLnTx/>
                <a:uFillTx/>
                <a:latin typeface="Arial Narrow" panose="020B0606020202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15236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Deriving a suitable conceptual model is the next step once the question</a:t>
            </a:r>
            <a:r>
              <a:rPr lang="en-US" baseline="0" dirty="0" smtClean="0"/>
              <a:t> / purpose of modeling is clear</a:t>
            </a:r>
          </a:p>
          <a:p>
            <a:r>
              <a:rPr lang="en-US" baseline="0" dirty="0" smtClean="0"/>
              <a:t>Figure represents an first example of an conceptual model (illustration / qualitative functioning etc.)</a:t>
            </a:r>
          </a:p>
          <a:p>
            <a:r>
              <a:rPr lang="en-US" baseline="0" dirty="0" smtClean="0"/>
              <a:t>See the questions marks in the figure: the conceptual model also identifies uncertainties</a:t>
            </a: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787E90-C9F0-4E25-9876-50437D578831}" type="slidenum">
              <a:rPr kumimoji="0" lang="en-US" sz="1300" b="0" i="0" u="none" strike="noStrike" kern="1200" cap="none" spc="0" normalizeH="0" baseline="0" noProof="0" smtClean="0">
                <a:ln>
                  <a:noFill/>
                </a:ln>
                <a:solidFill>
                  <a:prstClr val="black"/>
                </a:solidFill>
                <a:effectLst/>
                <a:uLnTx/>
                <a:uFillTx/>
                <a:latin typeface="Arial Narrow" panose="020B0606020202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1416384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p:txBody>
          <a:bodyPr/>
          <a:lstStyle>
            <a:lvl1pPr defTabSz="989013">
              <a:spcBef>
                <a:spcPct val="30000"/>
              </a:spcBef>
              <a:defRPr sz="1200">
                <a:solidFill>
                  <a:schemeClr val="tx1"/>
                </a:solidFill>
                <a:latin typeface="Times New Roman" panose="02020603050405020304" pitchFamily="18" charset="0"/>
              </a:defRPr>
            </a:lvl1pPr>
            <a:lvl2pPr marL="742950" indent="-285750" defTabSz="989013">
              <a:spcBef>
                <a:spcPct val="30000"/>
              </a:spcBef>
              <a:defRPr sz="1200">
                <a:solidFill>
                  <a:schemeClr val="tx1"/>
                </a:solidFill>
                <a:latin typeface="Times New Roman" panose="02020603050405020304" pitchFamily="18" charset="0"/>
              </a:defRPr>
            </a:lvl2pPr>
            <a:lvl3pPr marL="1143000" indent="-228600" defTabSz="989013">
              <a:spcBef>
                <a:spcPct val="30000"/>
              </a:spcBef>
              <a:defRPr sz="1200">
                <a:solidFill>
                  <a:schemeClr val="tx1"/>
                </a:solidFill>
                <a:latin typeface="Times New Roman" panose="02020603050405020304" pitchFamily="18" charset="0"/>
              </a:defRPr>
            </a:lvl3pPr>
            <a:lvl4pPr marL="1600200" indent="-228600" defTabSz="989013">
              <a:spcBef>
                <a:spcPct val="30000"/>
              </a:spcBef>
              <a:defRPr sz="1200">
                <a:solidFill>
                  <a:schemeClr val="tx1"/>
                </a:solidFill>
                <a:latin typeface="Times New Roman" panose="02020603050405020304" pitchFamily="18" charset="0"/>
              </a:defRPr>
            </a:lvl4pPr>
            <a:lvl5pPr marL="2057400" indent="-228600" defTabSz="989013">
              <a:spcBef>
                <a:spcPct val="30000"/>
              </a:spcBef>
              <a:defRPr sz="1200">
                <a:solidFill>
                  <a:schemeClr val="tx1"/>
                </a:solidFill>
                <a:latin typeface="Times New Roman" panose="02020603050405020304" pitchFamily="18" charset="0"/>
              </a:defRPr>
            </a:lvl5pPr>
            <a:lvl6pPr marL="2514600" indent="-228600" defTabSz="9890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890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890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8901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89013" rtl="0" eaLnBrk="1" fontAlgn="auto" latinLnBrk="0" hangingPunct="1">
              <a:lnSpc>
                <a:spcPct val="150000"/>
              </a:lnSpc>
              <a:spcBef>
                <a:spcPct val="30000"/>
              </a:spcBef>
              <a:spcAft>
                <a:spcPts val="0"/>
              </a:spcAft>
              <a:buClrTx/>
              <a:buSzTx/>
              <a:buFontTx/>
              <a:buNone/>
              <a:tabLst/>
              <a:defRPr/>
            </a:pPr>
            <a:fld id="{D6193C58-C908-4F0A-B5DF-CD5136C5BEF0}" type="slidenum">
              <a:rPr kumimoji="0" lang="de-DE" altLang="de-DE" sz="1200" b="0" i="0" u="none" strike="noStrike" kern="1200" cap="none" spc="0" normalizeH="0" baseline="0" noProof="0" smtClean="0">
                <a:ln>
                  <a:noFill/>
                </a:ln>
                <a:solidFill>
                  <a:prstClr val="black"/>
                </a:solidFill>
                <a:effectLst/>
                <a:uLnTx/>
                <a:uFillTx/>
                <a:latin typeface="Times New Roman" panose="02020603050405020304" pitchFamily="18" charset="0"/>
                <a:ea typeface="Open Sans" panose="020B0606030504020204" pitchFamily="34" charset="0"/>
                <a:cs typeface="Open Sans" panose="020B0606030504020204" pitchFamily="34" charset="0"/>
              </a:rPr>
              <a:pPr marL="0" marR="0" lvl="0" indent="0" algn="r" defTabSz="989013" rtl="0" eaLnBrk="1" fontAlgn="auto" latinLnBrk="0" hangingPunct="1">
                <a:lnSpc>
                  <a:spcPct val="150000"/>
                </a:lnSpc>
                <a:spcBef>
                  <a:spcPct val="30000"/>
                </a:spcBef>
                <a:spcAft>
                  <a:spcPts val="0"/>
                </a:spcAft>
                <a:buClrTx/>
                <a:buSzTx/>
                <a:buFontTx/>
                <a:buNone/>
                <a:tabLst/>
                <a:defRPr/>
              </a:pPr>
              <a:t>8</a:t>
            </a:fld>
            <a:endParaRPr kumimoji="0" lang="de-DE" altLang="de-DE" sz="1200" b="0" i="0" u="none" strike="noStrike" kern="1200" cap="none" spc="0" normalizeH="0" baseline="0" noProof="0" smtClean="0">
              <a:ln>
                <a:noFill/>
              </a:ln>
              <a:solidFill>
                <a:prstClr val="black"/>
              </a:solidFill>
              <a:effectLst/>
              <a:uLnTx/>
              <a:uFillTx/>
              <a:latin typeface="Times New Roman" panose="02020603050405020304" pitchFamily="18" charset="0"/>
              <a:ea typeface="Open Sans" panose="020B0606030504020204" pitchFamily="34" charset="0"/>
              <a:cs typeface="Open Sans" panose="020B0606030504020204" pitchFamily="34" charset="0"/>
            </a:endParaRPr>
          </a:p>
        </p:txBody>
      </p:sp>
      <p:sp>
        <p:nvSpPr>
          <p:cNvPr id="17412" name="Rectangle 3"/>
          <p:cNvSpPr>
            <a:spLocks noGrp="1" noChangeArrowheads="1"/>
          </p:cNvSpPr>
          <p:nvPr>
            <p:ph type="body" idx="1"/>
          </p:nvPr>
        </p:nvSpPr>
        <p:spPr/>
        <p:txBody>
          <a:bodyPr/>
          <a:lstStyle/>
          <a:p>
            <a:r>
              <a:rPr lang="de-DE" smtClean="0"/>
              <a:t>One criterion for model classification distinguishes the qualitative from the quantitative description of a real system.</a:t>
            </a:r>
          </a:p>
          <a:p>
            <a:pPr lvl="1"/>
            <a:r>
              <a:rPr lang="de-DE" smtClean="0"/>
              <a:t>A conceptual model provides a qualitative representation of the relevant system components, processes and impacts in the area of investigation.</a:t>
            </a:r>
          </a:p>
          <a:p>
            <a:pPr lvl="1"/>
            <a:r>
              <a:rPr lang="de-DE" smtClean="0"/>
              <a:t>This representation is often shown graphically, e.g. as block model (see below), horizontal or vertical cross sections.</a:t>
            </a:r>
          </a:p>
          <a:p>
            <a:endParaRPr lang="en-GB" altLang="de-DE" dirty="0" smtClean="0"/>
          </a:p>
        </p:txBody>
      </p:sp>
      <p:sp>
        <p:nvSpPr>
          <p:cNvPr id="4" name="Folienbildplatzhalter 3"/>
          <p:cNvSpPr>
            <a:spLocks noGrp="1" noRot="1" noChangeAspect="1"/>
          </p:cNvSpPr>
          <p:nvPr>
            <p:ph type="sldImg"/>
          </p:nvPr>
        </p:nvSpPr>
        <p:spPr>
          <a:xfrm>
            <a:off x="679450" y="566738"/>
            <a:ext cx="5441950" cy="4081462"/>
          </a:xfrm>
        </p:spPr>
      </p:sp>
      <p:sp>
        <p:nvSpPr>
          <p:cNvPr id="5" name="Datumsplatzhalter 4"/>
          <p:cNvSpPr>
            <a:spLocks noGrp="1"/>
          </p:cNvSpPr>
          <p:nvPr>
            <p:ph type="dt" idx="10"/>
          </p:nvPr>
        </p:nvSpPr>
        <p:spPr/>
        <p: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Workshop Shiraz, Iran</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22</a:t>
            </a:r>
            <a:r>
              <a:rPr kumimoji="0" lang="en-US" sz="900" b="0" i="0" u="none" strike="noStrike" kern="1200" cap="none" spc="0" normalizeH="0" baseline="3000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nd</a:t>
            </a: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May, 2022</a:t>
            </a:r>
            <a:endParaRPr kumimoji="0" lang="de-DE" sz="9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Fußzeilenplatzhalter 5"/>
          <p:cNvSpPr>
            <a:spLocks noGrp="1"/>
          </p:cNvSpPr>
          <p:nvPr>
            <p:ph type="ftr" sz="quarter" idx="1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Dr.-Ing. Thomas Reimann, TU Dresden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Topic M02 – Flow modeling</a:t>
            </a:r>
            <a:endParaRPr kumimoji="0" lang="de-DE" sz="9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Kopfzeilenplatzhalter 6"/>
          <p:cNvSpPr>
            <a:spLocks noGrp="1"/>
          </p:cNvSpPr>
          <p:nvPr>
            <p:ph type="hdr" sz="quarter" idx="12"/>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Feasibility of managed aquifer recharge - FEMAR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Groundwater flow- and transport modeling</a:t>
            </a:r>
            <a:endParaRPr kumimoji="0" lang="de-DE" sz="9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35086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p:txBody>
          <a:bodyPr/>
          <a:lstStyle>
            <a:lvl1pPr defTabSz="989013">
              <a:spcBef>
                <a:spcPct val="30000"/>
              </a:spcBef>
              <a:defRPr sz="1200">
                <a:solidFill>
                  <a:schemeClr val="tx1"/>
                </a:solidFill>
                <a:latin typeface="Times New Roman" panose="02020603050405020304" pitchFamily="18" charset="0"/>
              </a:defRPr>
            </a:lvl1pPr>
            <a:lvl2pPr marL="742950" indent="-285750" defTabSz="989013">
              <a:spcBef>
                <a:spcPct val="30000"/>
              </a:spcBef>
              <a:defRPr sz="1200">
                <a:solidFill>
                  <a:schemeClr val="tx1"/>
                </a:solidFill>
                <a:latin typeface="Times New Roman" panose="02020603050405020304" pitchFamily="18" charset="0"/>
              </a:defRPr>
            </a:lvl2pPr>
            <a:lvl3pPr marL="1143000" indent="-228600" defTabSz="989013">
              <a:spcBef>
                <a:spcPct val="30000"/>
              </a:spcBef>
              <a:defRPr sz="1200">
                <a:solidFill>
                  <a:schemeClr val="tx1"/>
                </a:solidFill>
                <a:latin typeface="Times New Roman" panose="02020603050405020304" pitchFamily="18" charset="0"/>
              </a:defRPr>
            </a:lvl3pPr>
            <a:lvl4pPr marL="1600200" indent="-228600" defTabSz="989013">
              <a:spcBef>
                <a:spcPct val="30000"/>
              </a:spcBef>
              <a:defRPr sz="1200">
                <a:solidFill>
                  <a:schemeClr val="tx1"/>
                </a:solidFill>
                <a:latin typeface="Times New Roman" panose="02020603050405020304" pitchFamily="18" charset="0"/>
              </a:defRPr>
            </a:lvl4pPr>
            <a:lvl5pPr marL="2057400" indent="-228600" defTabSz="989013">
              <a:spcBef>
                <a:spcPct val="30000"/>
              </a:spcBef>
              <a:defRPr sz="1200">
                <a:solidFill>
                  <a:schemeClr val="tx1"/>
                </a:solidFill>
                <a:latin typeface="Times New Roman" panose="02020603050405020304" pitchFamily="18" charset="0"/>
              </a:defRPr>
            </a:lvl5pPr>
            <a:lvl6pPr marL="2514600" indent="-228600" defTabSz="9890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890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890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8901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89013" rtl="0" eaLnBrk="1" fontAlgn="auto" latinLnBrk="0" hangingPunct="1">
              <a:lnSpc>
                <a:spcPct val="150000"/>
              </a:lnSpc>
              <a:spcBef>
                <a:spcPct val="30000"/>
              </a:spcBef>
              <a:spcAft>
                <a:spcPts val="0"/>
              </a:spcAft>
              <a:buClrTx/>
              <a:buSzTx/>
              <a:buFontTx/>
              <a:buNone/>
              <a:tabLst/>
              <a:defRPr/>
            </a:pPr>
            <a:fld id="{D6193C58-C908-4F0A-B5DF-CD5136C5BEF0}" type="slidenum">
              <a:rPr kumimoji="0" lang="de-DE" altLang="de-DE" sz="1200" b="0" i="0" u="none" strike="noStrike" kern="1200" cap="none" spc="0" normalizeH="0" baseline="0" noProof="0" smtClean="0">
                <a:ln>
                  <a:noFill/>
                </a:ln>
                <a:solidFill>
                  <a:prstClr val="black"/>
                </a:solidFill>
                <a:effectLst/>
                <a:uLnTx/>
                <a:uFillTx/>
                <a:latin typeface="Times New Roman" panose="02020603050405020304" pitchFamily="18" charset="0"/>
                <a:ea typeface="Open Sans" panose="020B0606030504020204" pitchFamily="34" charset="0"/>
                <a:cs typeface="Open Sans" panose="020B0606030504020204" pitchFamily="34" charset="0"/>
              </a:rPr>
              <a:pPr marL="0" marR="0" lvl="0" indent="0" algn="r" defTabSz="989013" rtl="0" eaLnBrk="1" fontAlgn="auto" latinLnBrk="0" hangingPunct="1">
                <a:lnSpc>
                  <a:spcPct val="150000"/>
                </a:lnSpc>
                <a:spcBef>
                  <a:spcPct val="30000"/>
                </a:spcBef>
                <a:spcAft>
                  <a:spcPts val="0"/>
                </a:spcAft>
                <a:buClrTx/>
                <a:buSzTx/>
                <a:buFontTx/>
                <a:buNone/>
                <a:tabLst/>
                <a:defRPr/>
              </a:pPr>
              <a:t>9</a:t>
            </a:fld>
            <a:endParaRPr kumimoji="0" lang="de-DE" altLang="de-DE" sz="1200" b="0" i="0" u="none" strike="noStrike" kern="1200" cap="none" spc="0" normalizeH="0" baseline="0" noProof="0" smtClean="0">
              <a:ln>
                <a:noFill/>
              </a:ln>
              <a:solidFill>
                <a:prstClr val="black"/>
              </a:solidFill>
              <a:effectLst/>
              <a:uLnTx/>
              <a:uFillTx/>
              <a:latin typeface="Times New Roman" panose="02020603050405020304" pitchFamily="18" charset="0"/>
              <a:ea typeface="Open Sans" panose="020B0606030504020204" pitchFamily="34" charset="0"/>
              <a:cs typeface="Open Sans" panose="020B0606030504020204" pitchFamily="34" charset="0"/>
            </a:endParaRPr>
          </a:p>
        </p:txBody>
      </p:sp>
      <p:sp>
        <p:nvSpPr>
          <p:cNvPr id="17412" name="Rectangle 3"/>
          <p:cNvSpPr>
            <a:spLocks noGrp="1" noChangeArrowheads="1"/>
          </p:cNvSpPr>
          <p:nvPr>
            <p:ph type="body" idx="1"/>
          </p:nvPr>
        </p:nvSpPr>
        <p:spPr/>
        <p:txBody>
          <a:bodyPr/>
          <a:lstStyle/>
          <a:p>
            <a:r>
              <a:rPr lang="de-DE" smtClean="0"/>
              <a:t>One criterion for model classification distinguishes the qualitative from the quantitative description of a real system.</a:t>
            </a:r>
          </a:p>
          <a:p>
            <a:pPr lvl="1"/>
            <a:r>
              <a:rPr lang="de-DE" smtClean="0"/>
              <a:t>A conceptual model provides a qualitative representation of the relevant system components, processes and impacts in the area of investigation.</a:t>
            </a:r>
          </a:p>
          <a:p>
            <a:pPr lvl="1"/>
            <a:r>
              <a:rPr lang="de-DE" smtClean="0"/>
              <a:t>This representation is often shown graphically, e.g. as block model (see below), horizontal or vertical cross sections.</a:t>
            </a:r>
          </a:p>
          <a:p>
            <a:endParaRPr lang="en-GB" altLang="de-DE" dirty="0" smtClean="0"/>
          </a:p>
        </p:txBody>
      </p:sp>
      <p:sp>
        <p:nvSpPr>
          <p:cNvPr id="4" name="Folienbildplatzhalter 3"/>
          <p:cNvSpPr>
            <a:spLocks noGrp="1" noRot="1" noChangeAspect="1"/>
          </p:cNvSpPr>
          <p:nvPr>
            <p:ph type="sldImg"/>
          </p:nvPr>
        </p:nvSpPr>
        <p:spPr>
          <a:xfrm>
            <a:off x="679450" y="566738"/>
            <a:ext cx="5441950" cy="4081462"/>
          </a:xfrm>
        </p:spPr>
      </p:sp>
      <p:sp>
        <p:nvSpPr>
          <p:cNvPr id="5" name="Datumsplatzhalter 4"/>
          <p:cNvSpPr>
            <a:spLocks noGrp="1"/>
          </p:cNvSpPr>
          <p:nvPr>
            <p:ph type="dt" idx="10"/>
          </p:nvPr>
        </p:nvSpPr>
        <p:spPr/>
        <p: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Workshop Shiraz, Iran</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22</a:t>
            </a:r>
            <a:r>
              <a:rPr kumimoji="0" lang="en-US" sz="900" b="0" i="0" u="none" strike="noStrike" kern="1200" cap="none" spc="0" normalizeH="0" baseline="3000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nd</a:t>
            </a: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May, 2022</a:t>
            </a:r>
            <a:endParaRPr kumimoji="0" lang="de-DE" sz="9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Fußzeilenplatzhalter 5"/>
          <p:cNvSpPr>
            <a:spLocks noGrp="1"/>
          </p:cNvSpPr>
          <p:nvPr>
            <p:ph type="ftr" sz="quarter" idx="1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Dr.-Ing. Thomas Reimann, TU Dresden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Topic M02 – Flow modeling</a:t>
            </a:r>
            <a:endParaRPr kumimoji="0" lang="de-DE" sz="9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Kopfzeilenplatzhalter 6"/>
          <p:cNvSpPr>
            <a:spLocks noGrp="1"/>
          </p:cNvSpPr>
          <p:nvPr>
            <p:ph type="hdr" sz="quarter" idx="12"/>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Feasibility of managed aquifer recharge - FEMAR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Groundwater flow- and transport modeling</a:t>
            </a:r>
            <a:endParaRPr kumimoji="0" lang="de-DE" sz="9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02971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p:txBody>
          <a:bodyPr/>
          <a:lstStyle>
            <a:lvl1pPr defTabSz="989013">
              <a:spcBef>
                <a:spcPct val="30000"/>
              </a:spcBef>
              <a:defRPr sz="1200">
                <a:solidFill>
                  <a:schemeClr val="tx1"/>
                </a:solidFill>
                <a:latin typeface="Times New Roman" panose="02020603050405020304" pitchFamily="18" charset="0"/>
              </a:defRPr>
            </a:lvl1pPr>
            <a:lvl2pPr marL="742950" indent="-285750" defTabSz="989013">
              <a:spcBef>
                <a:spcPct val="30000"/>
              </a:spcBef>
              <a:defRPr sz="1200">
                <a:solidFill>
                  <a:schemeClr val="tx1"/>
                </a:solidFill>
                <a:latin typeface="Times New Roman" panose="02020603050405020304" pitchFamily="18" charset="0"/>
              </a:defRPr>
            </a:lvl2pPr>
            <a:lvl3pPr marL="1143000" indent="-228600" defTabSz="989013">
              <a:spcBef>
                <a:spcPct val="30000"/>
              </a:spcBef>
              <a:defRPr sz="1200">
                <a:solidFill>
                  <a:schemeClr val="tx1"/>
                </a:solidFill>
                <a:latin typeface="Times New Roman" panose="02020603050405020304" pitchFamily="18" charset="0"/>
              </a:defRPr>
            </a:lvl3pPr>
            <a:lvl4pPr marL="1600200" indent="-228600" defTabSz="989013">
              <a:spcBef>
                <a:spcPct val="30000"/>
              </a:spcBef>
              <a:defRPr sz="1200">
                <a:solidFill>
                  <a:schemeClr val="tx1"/>
                </a:solidFill>
                <a:latin typeface="Times New Roman" panose="02020603050405020304" pitchFamily="18" charset="0"/>
              </a:defRPr>
            </a:lvl4pPr>
            <a:lvl5pPr marL="2057400" indent="-228600" defTabSz="989013">
              <a:spcBef>
                <a:spcPct val="30000"/>
              </a:spcBef>
              <a:defRPr sz="1200">
                <a:solidFill>
                  <a:schemeClr val="tx1"/>
                </a:solidFill>
                <a:latin typeface="Times New Roman" panose="02020603050405020304" pitchFamily="18" charset="0"/>
              </a:defRPr>
            </a:lvl5pPr>
            <a:lvl6pPr marL="2514600" indent="-228600" defTabSz="9890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890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890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8901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89013" rtl="0" eaLnBrk="1" fontAlgn="auto" latinLnBrk="0" hangingPunct="1">
              <a:lnSpc>
                <a:spcPct val="150000"/>
              </a:lnSpc>
              <a:spcBef>
                <a:spcPct val="30000"/>
              </a:spcBef>
              <a:spcAft>
                <a:spcPts val="0"/>
              </a:spcAft>
              <a:buClrTx/>
              <a:buSzTx/>
              <a:buFontTx/>
              <a:buNone/>
              <a:tabLst/>
              <a:defRPr/>
            </a:pPr>
            <a:fld id="{D6193C58-C908-4F0A-B5DF-CD5136C5BEF0}" type="slidenum">
              <a:rPr kumimoji="0" lang="de-DE" altLang="de-DE" sz="1200" b="0" i="0" u="none" strike="noStrike" kern="1200" cap="none" spc="0" normalizeH="0" baseline="0" noProof="0" smtClean="0">
                <a:ln>
                  <a:noFill/>
                </a:ln>
                <a:solidFill>
                  <a:prstClr val="black"/>
                </a:solidFill>
                <a:effectLst/>
                <a:uLnTx/>
                <a:uFillTx/>
                <a:latin typeface="Times New Roman" panose="02020603050405020304" pitchFamily="18" charset="0"/>
                <a:ea typeface="Open Sans" panose="020B0606030504020204" pitchFamily="34" charset="0"/>
                <a:cs typeface="Open Sans" panose="020B0606030504020204" pitchFamily="34" charset="0"/>
              </a:rPr>
              <a:pPr marL="0" marR="0" lvl="0" indent="0" algn="r" defTabSz="989013" rtl="0" eaLnBrk="1" fontAlgn="auto" latinLnBrk="0" hangingPunct="1">
                <a:lnSpc>
                  <a:spcPct val="150000"/>
                </a:lnSpc>
                <a:spcBef>
                  <a:spcPct val="30000"/>
                </a:spcBef>
                <a:spcAft>
                  <a:spcPts val="0"/>
                </a:spcAft>
                <a:buClrTx/>
                <a:buSzTx/>
                <a:buFontTx/>
                <a:buNone/>
                <a:tabLst/>
                <a:defRPr/>
              </a:pPr>
              <a:t>10</a:t>
            </a:fld>
            <a:endParaRPr kumimoji="0" lang="de-DE" altLang="de-DE" sz="1200" b="0" i="0" u="none" strike="noStrike" kern="1200" cap="none" spc="0" normalizeH="0" baseline="0" noProof="0" smtClean="0">
              <a:ln>
                <a:noFill/>
              </a:ln>
              <a:solidFill>
                <a:prstClr val="black"/>
              </a:solidFill>
              <a:effectLst/>
              <a:uLnTx/>
              <a:uFillTx/>
              <a:latin typeface="Times New Roman" panose="02020603050405020304" pitchFamily="18" charset="0"/>
              <a:ea typeface="Open Sans" panose="020B0606030504020204" pitchFamily="34" charset="0"/>
              <a:cs typeface="Open Sans" panose="020B0606030504020204" pitchFamily="34" charset="0"/>
            </a:endParaRPr>
          </a:p>
        </p:txBody>
      </p:sp>
      <p:sp>
        <p:nvSpPr>
          <p:cNvPr id="17412" name="Rectangle 3"/>
          <p:cNvSpPr>
            <a:spLocks noGrp="1" noChangeArrowheads="1"/>
          </p:cNvSpPr>
          <p:nvPr>
            <p:ph type="body" idx="1"/>
          </p:nvPr>
        </p:nvSpPr>
        <p:spPr/>
        <p:txBody>
          <a:bodyPr/>
          <a:lstStyle/>
          <a:p>
            <a:r>
              <a:rPr lang="de-DE" smtClean="0"/>
              <a:t>One criterion for model classification distinguishes the qualitative from the quantitative description of a real system.</a:t>
            </a:r>
          </a:p>
          <a:p>
            <a:pPr lvl="1"/>
            <a:r>
              <a:rPr lang="de-DE" smtClean="0"/>
              <a:t>A conceptual model provides a qualitative representation of the relevant system components, processes and impacts in the area of investigation.</a:t>
            </a:r>
          </a:p>
          <a:p>
            <a:pPr lvl="1"/>
            <a:r>
              <a:rPr lang="de-DE" smtClean="0"/>
              <a:t>This representation is often shown graphically, e.g. as block model (see below), horizontal or vertical cross sections.</a:t>
            </a:r>
          </a:p>
          <a:p>
            <a:endParaRPr lang="en-GB" altLang="de-DE" dirty="0" smtClean="0"/>
          </a:p>
        </p:txBody>
      </p:sp>
      <p:sp>
        <p:nvSpPr>
          <p:cNvPr id="4" name="Folienbildplatzhalter 3"/>
          <p:cNvSpPr>
            <a:spLocks noGrp="1" noRot="1" noChangeAspect="1"/>
          </p:cNvSpPr>
          <p:nvPr>
            <p:ph type="sldImg"/>
          </p:nvPr>
        </p:nvSpPr>
        <p:spPr>
          <a:xfrm>
            <a:off x="679450" y="566738"/>
            <a:ext cx="5441950" cy="4081462"/>
          </a:xfrm>
        </p:spPr>
      </p:sp>
      <p:sp>
        <p:nvSpPr>
          <p:cNvPr id="5" name="Datumsplatzhalter 4"/>
          <p:cNvSpPr>
            <a:spLocks noGrp="1"/>
          </p:cNvSpPr>
          <p:nvPr>
            <p:ph type="dt" idx="10"/>
          </p:nvPr>
        </p:nvSpPr>
        <p:spPr/>
        <p: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Workshop Shiraz, Iran</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22</a:t>
            </a:r>
            <a:r>
              <a:rPr kumimoji="0" lang="en-US" sz="900" b="0" i="0" u="none" strike="noStrike" kern="1200" cap="none" spc="0" normalizeH="0" baseline="3000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nd</a:t>
            </a: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May, 2022</a:t>
            </a:r>
            <a:endParaRPr kumimoji="0" lang="de-DE" sz="9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Fußzeilenplatzhalter 5"/>
          <p:cNvSpPr>
            <a:spLocks noGrp="1"/>
          </p:cNvSpPr>
          <p:nvPr>
            <p:ph type="ftr" sz="quarter" idx="1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Dr.-Ing. Thomas Reimann, TU Dresden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Topic M02 – Flow modeling</a:t>
            </a:r>
            <a:endParaRPr kumimoji="0" lang="de-DE" sz="9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Kopfzeilenplatzhalter 6"/>
          <p:cNvSpPr>
            <a:spLocks noGrp="1"/>
          </p:cNvSpPr>
          <p:nvPr>
            <p:ph type="hdr" sz="quarter" idx="12"/>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Feasibility of managed aquifer recharge - FEMAR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Groundwater flow- and transport modeling</a:t>
            </a:r>
            <a:endParaRPr kumimoji="0" lang="de-DE" sz="9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21072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Feasibility of managed aquifer recharge - FEMAR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Groundwater flow- and transport modeling</a:t>
            </a:r>
            <a:endParaRPr kumimoji="0" lang="de-DE" sz="9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 name="Datumsplatzhalter 4"/>
          <p:cNvSpPr>
            <a:spLocks noGrp="1"/>
          </p:cNvSpPr>
          <p:nvPr>
            <p:ph type="dt" idx="11"/>
          </p:nvPr>
        </p:nvSpPr>
        <p:spPr/>
        <p: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Workshop Shiraz, Iran</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22</a:t>
            </a:r>
            <a:r>
              <a:rPr kumimoji="0" lang="en-US" sz="900" b="0" i="0" u="none" strike="noStrike" kern="1200" cap="none" spc="0" normalizeH="0" baseline="3000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nd</a:t>
            </a: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May, 2022</a:t>
            </a:r>
            <a:endParaRPr kumimoji="0" lang="de-DE" sz="9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Fußzeilenplatzhalter 5"/>
          <p:cNvSpPr>
            <a:spLocks noGrp="1"/>
          </p:cNvSpPr>
          <p:nvPr>
            <p:ph type="ftr" sz="quarter" idx="12"/>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Dr.-Ing. Thomas Reimann, TU Dresden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Topic M02 – Flow modeling</a:t>
            </a:r>
            <a:endParaRPr kumimoji="0" lang="de-DE" sz="9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Foliennummernplatzhalter 6"/>
          <p:cNvSpPr>
            <a:spLocks noGrp="1"/>
          </p:cNvSpPr>
          <p:nvPr>
            <p:ph type="sldNum" sz="quarter" idx="13"/>
          </p:nvPr>
        </p:nvSpPr>
        <p:spPr/>
        <p:txBody>
          <a:bodyPr/>
          <a:lstStyle/>
          <a:p>
            <a:pPr marL="0" marR="0" lvl="0" indent="0" algn="r" defTabSz="914400" rtl="0" eaLnBrk="1" fontAlgn="auto" latinLnBrk="0" hangingPunct="1">
              <a:lnSpc>
                <a:spcPct val="150000"/>
              </a:lnSpc>
              <a:spcBef>
                <a:spcPts val="0"/>
              </a:spcBef>
              <a:spcAft>
                <a:spcPts val="0"/>
              </a:spcAft>
              <a:buClrTx/>
              <a:buSzTx/>
              <a:buFontTx/>
              <a:buNone/>
              <a:tabLst/>
              <a:defRPr/>
            </a:pPr>
            <a:fld id="{2969AC09-DF60-43F4-96BF-67D4D9A74094}" type="slidenum">
              <a:rPr kumimoji="0" lang="de-DE" sz="90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50000"/>
                </a:lnSpc>
                <a:spcBef>
                  <a:spcPts val="0"/>
                </a:spcBef>
                <a:spcAft>
                  <a:spcPts val="0"/>
                </a:spcAft>
                <a:buClrTx/>
                <a:buSzTx/>
                <a:buFontTx/>
                <a:buNone/>
                <a:tabLst/>
                <a:defRPr/>
              </a:pPr>
              <a:t>11</a:t>
            </a:fld>
            <a:endParaRPr kumimoji="0" lang="de-DE" sz="9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655533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jpeg"/><Relationship Id="rId5" Type="http://schemas.openxmlformats.org/officeDocument/2006/relationships/image" Target="../media/image4.png"/><Relationship Id="rId4" Type="http://schemas.openxmlformats.org/officeDocument/2006/relationships/image" Target="../media/image9.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folie_TUD">
    <p:spTree>
      <p:nvGrpSpPr>
        <p:cNvPr id="1" name=""/>
        <p:cNvGrpSpPr/>
        <p:nvPr/>
      </p:nvGrpSpPr>
      <p:grpSpPr>
        <a:xfrm>
          <a:off x="0" y="0"/>
          <a:ext cx="0" cy="0"/>
          <a:chOff x="0" y="0"/>
          <a:chExt cx="0" cy="0"/>
        </a:xfrm>
      </p:grpSpPr>
      <p:sp>
        <p:nvSpPr>
          <p:cNvPr id="13" name="Rechteck 12"/>
          <p:cNvSpPr/>
          <p:nvPr/>
        </p:nvSpPr>
        <p:spPr>
          <a:xfrm>
            <a:off x="0" y="980790"/>
            <a:ext cx="9144000" cy="5877210"/>
          </a:xfrm>
          <a:prstGeom prst="rect">
            <a:avLst/>
          </a:prstGeom>
          <a:gradFill>
            <a:gsLst>
              <a:gs pos="14000">
                <a:schemeClr val="tx2"/>
              </a:gs>
              <a:gs pos="100000">
                <a:schemeClr val="accent2"/>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3" name="Untertitel 2"/>
          <p:cNvSpPr>
            <a:spLocks noGrp="1"/>
          </p:cNvSpPr>
          <p:nvPr>
            <p:ph type="subTitle" idx="1" hasCustomPrompt="1"/>
          </p:nvPr>
        </p:nvSpPr>
        <p:spPr>
          <a:xfrm>
            <a:off x="766763" y="4494770"/>
            <a:ext cx="7981949" cy="1239280"/>
          </a:xfrm>
        </p:spPr>
        <p:txBody>
          <a:bodyPr/>
          <a:lstStyle>
            <a:lvl1pPr marL="0" indent="0" algn="l">
              <a:buNone/>
              <a:defRPr>
                <a:solidFill>
                  <a:schemeClr val="bg1">
                    <a:alpha val="8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br>
              <a:rPr lang="de-DE" dirty="0" smtClean="0"/>
            </a:br>
            <a:r>
              <a:rPr lang="de-DE" dirty="0" smtClean="0"/>
              <a:t>Ort oder Anlass des Vortrags // Samstag, 13. Januar 2018</a:t>
            </a:r>
          </a:p>
        </p:txBody>
      </p:sp>
      <p:sp>
        <p:nvSpPr>
          <p:cNvPr id="26" name="Textplatzhalter 25"/>
          <p:cNvSpPr>
            <a:spLocks noGrp="1"/>
          </p:cNvSpPr>
          <p:nvPr>
            <p:ph type="body" sz="quarter" idx="10" hasCustomPrompt="1"/>
          </p:nvPr>
        </p:nvSpPr>
        <p:spPr>
          <a:xfrm>
            <a:off x="766763" y="2420838"/>
            <a:ext cx="7981949" cy="828675"/>
          </a:xfrm>
          <a:ln>
            <a:noFill/>
          </a:ln>
        </p:spPr>
        <p:txBody>
          <a:bodyPr/>
          <a:lstStyle>
            <a:lvl1pPr>
              <a:spcBef>
                <a:spcPts val="0"/>
              </a:spcBef>
              <a:defRPr sz="1600">
                <a:solidFill>
                  <a:schemeClr val="bg1">
                    <a:alpha val="80000"/>
                  </a:schemeClr>
                </a:solidFill>
              </a:defRPr>
            </a:lvl1pPr>
          </a:lstStyle>
          <a:p>
            <a:pPr lvl="0"/>
            <a:r>
              <a:rPr lang="de-DE" dirty="0" smtClean="0"/>
              <a:t>Vorname Name</a:t>
            </a:r>
            <a:br>
              <a:rPr lang="de-DE" dirty="0" smtClean="0"/>
            </a:br>
            <a:r>
              <a:rPr lang="de-DE" dirty="0" smtClean="0"/>
              <a:t>Struktureinheit  der TU Dresden</a:t>
            </a:r>
            <a:endParaRPr lang="de-DE" dirty="0"/>
          </a:p>
        </p:txBody>
      </p:sp>
      <p:sp>
        <p:nvSpPr>
          <p:cNvPr id="4" name="Rechteck 3"/>
          <p:cNvSpPr/>
          <p:nvPr/>
        </p:nvSpPr>
        <p:spPr>
          <a:xfrm>
            <a:off x="0" y="982794"/>
            <a:ext cx="9144000" cy="17145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1" name="Titel 1"/>
          <p:cNvSpPr>
            <a:spLocks noGrp="1"/>
          </p:cNvSpPr>
          <p:nvPr>
            <p:ph type="title" hasCustomPrompt="1"/>
          </p:nvPr>
        </p:nvSpPr>
        <p:spPr>
          <a:xfrm>
            <a:off x="766763" y="3392202"/>
            <a:ext cx="7981949" cy="972108"/>
          </a:xfrm>
          <a:ln>
            <a:noFill/>
          </a:ln>
        </p:spPr>
        <p:txBody>
          <a:bodyPr/>
          <a:lstStyle>
            <a:lvl1pPr>
              <a:defRPr sz="3200" b="1">
                <a:solidFill>
                  <a:schemeClr val="bg1"/>
                </a:solidFill>
              </a:defRPr>
            </a:lvl1pPr>
          </a:lstStyle>
          <a:p>
            <a:r>
              <a:rPr lang="de-DE" dirty="0" smtClean="0"/>
              <a:t>Titelmasterformat</a:t>
            </a:r>
            <a:br>
              <a:rPr lang="de-DE" dirty="0" smtClean="0"/>
            </a:br>
            <a:r>
              <a:rPr lang="de-DE" dirty="0" smtClean="0"/>
              <a:t>durch Klicken bearbeiten</a:t>
            </a:r>
            <a:endParaRPr lang="de-DE" dirty="0"/>
          </a:p>
        </p:txBody>
      </p:sp>
      <p:pic>
        <p:nvPicPr>
          <p:cNvPr id="2" name="Grafik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3420" y="328250"/>
            <a:ext cx="1028282" cy="468000"/>
          </a:xfrm>
          <a:prstGeom prst="rect">
            <a:avLst/>
          </a:prstGeom>
        </p:spPr>
      </p:pic>
      <p:pic>
        <p:nvPicPr>
          <p:cNvPr id="15" name="Grafik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2257" y="349731"/>
            <a:ext cx="1489206" cy="433063"/>
          </a:xfrm>
          <a:prstGeom prst="rect">
            <a:avLst/>
          </a:prstGeom>
        </p:spPr>
      </p:pic>
      <p:pic>
        <p:nvPicPr>
          <p:cNvPr id="10" name="Grafik 9" descr="Logo Umweltbüro Vogtland"/>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949465" y="307570"/>
            <a:ext cx="504000" cy="504000"/>
          </a:xfrm>
          <a:prstGeom prst="rect">
            <a:avLst/>
          </a:prstGeom>
          <a:noFill/>
          <a:ln>
            <a:noFill/>
          </a:ln>
        </p:spPr>
      </p:pic>
      <p:sp>
        <p:nvSpPr>
          <p:cNvPr id="12" name="Textfeld 11"/>
          <p:cNvSpPr txBox="1"/>
          <p:nvPr userDrawn="1"/>
        </p:nvSpPr>
        <p:spPr>
          <a:xfrm>
            <a:off x="4380708" y="379570"/>
            <a:ext cx="1074420" cy="3600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0" cap="none" spc="0" normalizeH="0" baseline="0" noProof="0" dirty="0">
                <a:ln>
                  <a:noFill/>
                </a:ln>
                <a:solidFill>
                  <a:srgbClr val="00305E"/>
                </a:solidFill>
                <a:effectLst/>
                <a:uLnTx/>
                <a:uFillTx/>
                <a:latin typeface="Arial" panose="020B0604020202020204" pitchFamily="34" charset="0"/>
                <a:ea typeface="Calibri" panose="020F0502020204030204" pitchFamily="34" charset="0"/>
                <a:cs typeface="Arial" panose="020B0604020202020204" pitchFamily="34" charset="0"/>
              </a:rPr>
              <a:t>UBV Umweltbüro</a:t>
            </a:r>
            <a:br>
              <a:rPr kumimoji="0" lang="de-DE" sz="800" b="0" i="0" u="none" strike="noStrike" kern="0" cap="none" spc="0" normalizeH="0" baseline="0" noProof="0" dirty="0">
                <a:ln>
                  <a:noFill/>
                </a:ln>
                <a:solidFill>
                  <a:srgbClr val="00305E"/>
                </a:solidFill>
                <a:effectLst/>
                <a:uLnTx/>
                <a:uFillTx/>
                <a:latin typeface="Arial" panose="020B0604020202020204" pitchFamily="34" charset="0"/>
                <a:ea typeface="Calibri" panose="020F0502020204030204" pitchFamily="34" charset="0"/>
                <a:cs typeface="Arial" panose="020B0604020202020204" pitchFamily="34" charset="0"/>
              </a:rPr>
            </a:br>
            <a:r>
              <a:rPr kumimoji="0" lang="de-DE" sz="800" b="0" i="0" u="none" strike="noStrike" kern="0" cap="none" spc="0" normalizeH="0" baseline="0" noProof="0" dirty="0">
                <a:ln>
                  <a:noFill/>
                </a:ln>
                <a:solidFill>
                  <a:srgbClr val="00305E"/>
                </a:solidFill>
                <a:effectLst/>
                <a:uLnTx/>
                <a:uFillTx/>
                <a:latin typeface="Arial" panose="020B0604020202020204" pitchFamily="34" charset="0"/>
                <a:ea typeface="Calibri" panose="020F0502020204030204" pitchFamily="34" charset="0"/>
                <a:cs typeface="Arial" panose="020B0604020202020204" pitchFamily="34" charset="0"/>
              </a:rPr>
              <a:t>GmbH Vogtland</a:t>
            </a:r>
            <a:endParaRPr kumimoji="0" lang="de-DE" sz="2000" b="1" i="0" u="none" strike="noStrike" kern="1200" cap="none" spc="0" normalizeH="0" baseline="0" noProof="0" dirty="0">
              <a:ln>
                <a:noFill/>
              </a:ln>
              <a:solidFill>
                <a:srgbClr val="00305E"/>
              </a:solidFill>
              <a:effectLst/>
              <a:uLnTx/>
              <a:uFillTx/>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de-DE" sz="800" b="0" i="0" u="none" strike="noStrike" kern="1200" cap="none" spc="0" normalizeH="0" baseline="0" noProof="0" dirty="0">
                <a:ln>
                  <a:noFill/>
                </a:ln>
                <a:solidFill>
                  <a:srgbClr val="00305E"/>
                </a:solidFill>
                <a:effectLst/>
                <a:uLnTx/>
                <a:uFillTx/>
                <a:latin typeface="Arial" panose="020B0604020202020204" pitchFamily="34" charset="0"/>
                <a:ea typeface="Calibri" panose="020F0502020204030204" pitchFamily="34" charset="0"/>
                <a:cs typeface="Arial" panose="020B0604020202020204" pitchFamily="34" charset="0"/>
              </a:rPr>
              <a:t> </a:t>
            </a:r>
            <a:endParaRPr kumimoji="0" lang="de-DE" sz="1050" b="0" i="0" u="none" strike="noStrike" kern="1200" cap="none" spc="0" normalizeH="0" baseline="0" noProof="0" dirty="0">
              <a:ln>
                <a:noFill/>
              </a:ln>
              <a:solidFill>
                <a:srgbClr val="00305E"/>
              </a:solidFill>
              <a:effectLst/>
              <a:uLnTx/>
              <a:uFillTx/>
              <a:latin typeface="Arial" panose="020B0604020202020204" pitchFamily="34" charset="0"/>
              <a:ea typeface="Calibri" panose="020F0502020204030204" pitchFamily="34" charset="0"/>
              <a:cs typeface="Arial" panose="020B0604020202020204" pitchFamily="34" charset="0"/>
            </a:endParaRPr>
          </a:p>
        </p:txBody>
      </p:sp>
      <p:pic>
        <p:nvPicPr>
          <p:cNvPr id="14" name="Picture 6" descr="Datei:BMBF Logo.svg – Wikipedia"/>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6846268" y="153446"/>
            <a:ext cx="1221818"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s://www.fona.de/medien/img/foerdermassnahmen/Wassermanagement/Logo-MEWAC-Entwurf_final.jp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6098503" y="307570"/>
            <a:ext cx="785865" cy="468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ochschule für Technik und Wirtschaft Dresden: Homepage"/>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97570" y="138126"/>
            <a:ext cx="1825686" cy="658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436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Titel und Inhalt">
    <p:spTree>
      <p:nvGrpSpPr>
        <p:cNvPr id="1" name=""/>
        <p:cNvGrpSpPr/>
        <p:nvPr/>
      </p:nvGrpSpPr>
      <p:grpSpPr>
        <a:xfrm>
          <a:off x="0" y="0"/>
          <a:ext cx="0" cy="0"/>
          <a:chOff x="0" y="0"/>
          <a:chExt cx="0" cy="0"/>
        </a:xfrm>
      </p:grpSpPr>
      <p:sp>
        <p:nvSpPr>
          <p:cNvPr id="2" name="Rechteck 1"/>
          <p:cNvSpPr/>
          <p:nvPr userDrawn="1"/>
        </p:nvSpPr>
        <p:spPr>
          <a:xfrm>
            <a:off x="35496" y="44624"/>
            <a:ext cx="9073008" cy="6768752"/>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Open Sans"/>
              <a:ea typeface="+mn-ea"/>
              <a:cs typeface="+mn-cs"/>
            </a:endParaRPr>
          </a:p>
        </p:txBody>
      </p:sp>
    </p:spTree>
    <p:extLst>
      <p:ext uri="{BB962C8B-B14F-4D97-AF65-F5344CB8AC3E}">
        <p14:creationId xmlns:p14="http://schemas.microsoft.com/office/powerpoint/2010/main" val="42002257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el und Inhalt">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lvl1pPr>
              <a:defRPr/>
            </a:lvl1pPr>
          </a:lstStyle>
          <a:p>
            <a:r>
              <a:rPr lang="en-US" smtClean="0"/>
              <a:t>Mastertitelformat bearbeiten</a:t>
            </a:r>
            <a:endParaRPr lang="de-DE" dirty="0"/>
          </a:p>
        </p:txBody>
      </p:sp>
      <p:sp>
        <p:nvSpPr>
          <p:cNvPr id="6" name="Inhaltsplatzhalter 5"/>
          <p:cNvSpPr>
            <a:spLocks noGrp="1"/>
          </p:cNvSpPr>
          <p:nvPr>
            <p:ph sz="quarter" idx="10"/>
          </p:nvPr>
        </p:nvSpPr>
        <p:spPr>
          <a:xfrm>
            <a:off x="385763" y="1484313"/>
            <a:ext cx="8373201" cy="4249738"/>
          </a:xfrm>
        </p:spPr>
        <p:txBody>
          <a:bodyPr/>
          <a:lstStyle>
            <a:lvl1pPr>
              <a:spcBef>
                <a:spcPts val="1200"/>
              </a:spcBef>
              <a:defRPr/>
            </a:lvl1pPr>
            <a:lvl3pPr>
              <a:spcBef>
                <a:spcPts val="1200"/>
              </a:spcBef>
              <a:defRPr/>
            </a:lvl3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dirty="0"/>
          </a:p>
        </p:txBody>
      </p:sp>
    </p:spTree>
    <p:extLst>
      <p:ext uri="{BB962C8B-B14F-4D97-AF65-F5344CB8AC3E}">
        <p14:creationId xmlns:p14="http://schemas.microsoft.com/office/powerpoint/2010/main" val="54472720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274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106432511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4_Titel und Inhalt">
    <p:spTree>
      <p:nvGrpSpPr>
        <p:cNvPr id="1" name=""/>
        <p:cNvGrpSpPr/>
        <p:nvPr/>
      </p:nvGrpSpPr>
      <p:grpSpPr>
        <a:xfrm>
          <a:off x="0" y="0"/>
          <a:ext cx="0" cy="0"/>
          <a:chOff x="0" y="0"/>
          <a:chExt cx="0" cy="0"/>
        </a:xfrm>
      </p:grpSpPr>
      <p:sp>
        <p:nvSpPr>
          <p:cNvPr id="6" name="Rubrik 5"/>
          <p:cNvSpPr>
            <a:spLocks noGrp="1"/>
          </p:cNvSpPr>
          <p:nvPr>
            <p:ph type="title" hasCustomPrompt="1"/>
          </p:nvPr>
        </p:nvSpPr>
        <p:spPr>
          <a:xfrm>
            <a:off x="684000" y="1411200"/>
            <a:ext cx="8460000" cy="792163"/>
          </a:xfrm>
        </p:spPr>
        <p:txBody>
          <a:bodyPr/>
          <a:lstStyle/>
          <a:p>
            <a:r>
              <a:rPr lang="en-US" noProof="0" dirty="0"/>
              <a:t>Click to add title</a:t>
            </a:r>
            <a:endParaRPr lang="sv-SE" dirty="0"/>
          </a:p>
        </p:txBody>
      </p:sp>
      <p:sp>
        <p:nvSpPr>
          <p:cNvPr id="7" name="Platshållare för innehåll 2"/>
          <p:cNvSpPr>
            <a:spLocks noGrp="1"/>
          </p:cNvSpPr>
          <p:nvPr>
            <p:ph sz="quarter" idx="12" hasCustomPrompt="1"/>
          </p:nvPr>
        </p:nvSpPr>
        <p:spPr>
          <a:xfrm>
            <a:off x="684000" y="2350800"/>
            <a:ext cx="7488237" cy="3816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a:t>Type your text or click on the icons below to insert object</a:t>
            </a:r>
          </a:p>
          <a:p>
            <a:pPr marL="432000" lvl="1" indent="-216000"/>
            <a:r>
              <a:rPr lang="en-US" noProof="0" dirty="0"/>
              <a:t>Second level</a:t>
            </a:r>
          </a:p>
          <a:p>
            <a:pPr marL="648000" lvl="2" indent="-216000"/>
            <a:r>
              <a:rPr lang="en-US" noProof="0" dirty="0"/>
              <a:t>Third level</a:t>
            </a:r>
          </a:p>
          <a:p>
            <a:pPr marL="864000" lvl="3" indent="-216000"/>
            <a:r>
              <a:rPr lang="en-US" noProof="0" dirty="0"/>
              <a:t>Fourth level</a:t>
            </a:r>
          </a:p>
          <a:p>
            <a:pPr marL="1080000" lvl="4" indent="-216000"/>
            <a:r>
              <a:rPr lang="en-US" noProof="0" dirty="0"/>
              <a:t>Fifth level</a:t>
            </a:r>
          </a:p>
        </p:txBody>
      </p:sp>
      <p:sp>
        <p:nvSpPr>
          <p:cNvPr id="3" name="Platshållare för bildnummer 2"/>
          <p:cNvSpPr>
            <a:spLocks noGrp="1"/>
          </p:cNvSpPr>
          <p:nvPr>
            <p:ph type="sldNum" sz="quarter" idx="10"/>
          </p:nvPr>
        </p:nvSpPr>
        <p:spPr>
          <a:xfrm>
            <a:off x="8027750" y="6407151"/>
            <a:ext cx="576698" cy="2413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6A61E-93B8-384D-8975-0A89DB09A550}" type="slidenum">
              <a:rPr kumimoji="0" lang="sv-SE"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sv-SE"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Platshållare för sidfot 5"/>
          <p:cNvSpPr>
            <a:spLocks noGrp="1"/>
          </p:cNvSpPr>
          <p:nvPr>
            <p:ph type="ftr" sz="quarter" idx="17"/>
          </p:nvPr>
        </p:nvSpPr>
        <p:spPr>
          <a:xfrm>
            <a:off x="6372000" y="222935"/>
            <a:ext cx="2520000" cy="460800"/>
          </a:xfrm>
        </p:spPr>
        <p:txBody>
          <a:bodyPr/>
          <a:lstStyle>
            <a:lvl1pPr>
              <a:defRPr/>
            </a:lvl1pPr>
          </a:lstStyle>
          <a:p>
            <a:pPr marL="0" marR="0" lvl="0" indent="0" algn="r" defTabSz="914400" rtl="0" eaLnBrk="0" fontAlgn="auto" latinLnBrk="0" hangingPunct="0">
              <a:lnSpc>
                <a:spcPct val="100000"/>
              </a:lnSpc>
              <a:spcBef>
                <a:spcPts val="0"/>
              </a:spcBef>
              <a:spcAft>
                <a:spcPts val="0"/>
              </a:spcAft>
              <a:buClrTx/>
              <a:buSzTx/>
              <a:buFont typeface="Arial" charset="0"/>
              <a:buNone/>
              <a:tabLst/>
              <a:defRPr/>
            </a:pPr>
            <a:r>
              <a:rPr kumimoji="0" lang="en-US" sz="1100" b="1" i="0" u="none" strike="noStrike" kern="1200" cap="all" spc="0" normalizeH="0" baseline="0" noProof="0" dirty="0">
                <a:ln>
                  <a:noFill/>
                </a:ln>
                <a:solidFill>
                  <a:prstClr val="black">
                    <a:lumMod val="85000"/>
                    <a:lumOff val="15000"/>
                  </a:prstClr>
                </a:solidFill>
                <a:effectLst/>
                <a:uLnTx/>
                <a:uFillTx/>
                <a:latin typeface="Arial Narrow"/>
                <a:ea typeface="ＭＳ Ｐゴシック" pitchFamily="-65" charset="-128"/>
                <a:cs typeface="+mn-cs"/>
              </a:rPr>
              <a:t>Department of Earth Sciences</a:t>
            </a:r>
          </a:p>
          <a:p>
            <a:pPr marL="0" marR="0" lvl="0" indent="0" algn="r" defTabSz="914400" rtl="0" eaLnBrk="0" fontAlgn="auto" latinLnBrk="0" hangingPunct="0">
              <a:lnSpc>
                <a:spcPct val="100000"/>
              </a:lnSpc>
              <a:spcBef>
                <a:spcPts val="0"/>
              </a:spcBef>
              <a:spcAft>
                <a:spcPts val="0"/>
              </a:spcAft>
              <a:buClrTx/>
              <a:buSzTx/>
              <a:buFont typeface="Arial" charset="0"/>
              <a:buNone/>
              <a:tabLst/>
              <a:defRPr/>
            </a:pPr>
            <a:r>
              <a:rPr kumimoji="0" lang="en-US" sz="1100" b="1" i="0" u="none" strike="noStrike" kern="1200" cap="all" spc="0" normalizeH="0" baseline="0" noProof="0" dirty="0">
                <a:ln>
                  <a:noFill/>
                </a:ln>
                <a:solidFill>
                  <a:prstClr val="white">
                    <a:lumMod val="50000"/>
                  </a:prstClr>
                </a:solidFill>
                <a:effectLst/>
                <a:uLnTx/>
                <a:uFillTx/>
                <a:latin typeface="Arial Narrow"/>
                <a:ea typeface="ＭＳ Ｐゴシック" pitchFamily="-65" charset="-128"/>
                <a:cs typeface="+mn-cs"/>
              </a:rPr>
              <a:t>Chair of Hydrogeology</a:t>
            </a:r>
          </a:p>
        </p:txBody>
      </p:sp>
    </p:spTree>
    <p:extLst>
      <p:ext uri="{BB962C8B-B14F-4D97-AF65-F5344CB8AC3E}">
        <p14:creationId xmlns:p14="http://schemas.microsoft.com/office/powerpoint/2010/main" val="349994096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0_Titel und Inhalt">
    <p:spTree>
      <p:nvGrpSpPr>
        <p:cNvPr id="1" name=""/>
        <p:cNvGrpSpPr/>
        <p:nvPr/>
      </p:nvGrpSpPr>
      <p:grpSpPr>
        <a:xfrm>
          <a:off x="0" y="0"/>
          <a:ext cx="0" cy="0"/>
          <a:chOff x="0" y="0"/>
          <a:chExt cx="0" cy="0"/>
        </a:xfrm>
      </p:grpSpPr>
      <p:sp>
        <p:nvSpPr>
          <p:cNvPr id="6" name="Rubrik 5"/>
          <p:cNvSpPr>
            <a:spLocks noGrp="1"/>
          </p:cNvSpPr>
          <p:nvPr>
            <p:ph type="title" hasCustomPrompt="1"/>
          </p:nvPr>
        </p:nvSpPr>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2350800"/>
            <a:ext cx="7488237" cy="3816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a:xfrm>
            <a:off x="8027750" y="6407151"/>
            <a:ext cx="576698" cy="241300"/>
          </a:xfrm>
          <a:prstGeom prst="rect">
            <a:avLst/>
          </a:prstGeom>
        </p:spPr>
        <p:txBody>
          <a:bodyPr/>
          <a:lstStyle/>
          <a:p>
            <a:pPr>
              <a:defRPr/>
            </a:pPr>
            <a:fld id="{9426A61E-93B8-384D-8975-0A89DB09A550}" type="slidenum">
              <a:rPr lang="sv-SE" smtClean="0">
                <a:solidFill>
                  <a:prstClr val="black">
                    <a:tint val="75000"/>
                  </a:prstClr>
                </a:solidFill>
              </a:rPr>
              <a:pPr>
                <a:defRPr/>
              </a:pPr>
              <a:t>‹Nr.›</a:t>
            </a:fld>
            <a:endParaRPr lang="sv-SE">
              <a:solidFill>
                <a:prstClr val="black">
                  <a:tint val="75000"/>
                </a:prstClr>
              </a:solidFill>
            </a:endParaRPr>
          </a:p>
        </p:txBody>
      </p:sp>
      <p:sp>
        <p:nvSpPr>
          <p:cNvPr id="8" name="Platshållare för sidfot 5"/>
          <p:cNvSpPr>
            <a:spLocks noGrp="1"/>
          </p:cNvSpPr>
          <p:nvPr>
            <p:ph type="ftr" sz="quarter" idx="17"/>
          </p:nvPr>
        </p:nvSpPr>
        <p:spPr>
          <a:xfrm>
            <a:off x="6372000" y="222935"/>
            <a:ext cx="2520000" cy="460800"/>
          </a:xfrm>
        </p:spPr>
        <p:txBody>
          <a:bodyPr/>
          <a:lstStyle>
            <a:lvl1pPr>
              <a:defRPr/>
            </a:lvl1pPr>
          </a:lstStyle>
          <a:p>
            <a:pPr algn="r" eaLnBrk="0" hangingPunct="0">
              <a:buFont typeface="Arial" charset="0"/>
              <a:buNone/>
            </a:pPr>
            <a:r>
              <a:rPr lang="en-US" dirty="0" smtClean="0">
                <a:solidFill>
                  <a:prstClr val="black">
                    <a:lumMod val="85000"/>
                    <a:lumOff val="15000"/>
                  </a:prstClr>
                </a:solidFill>
              </a:rPr>
              <a:t>Department of Earth Sciences</a:t>
            </a:r>
          </a:p>
          <a:p>
            <a:pPr algn="r" eaLnBrk="0" hangingPunct="0">
              <a:buFont typeface="Arial" charset="0"/>
              <a:buNone/>
            </a:pPr>
            <a:r>
              <a:rPr lang="en-US" dirty="0" smtClean="0">
                <a:solidFill>
                  <a:prstClr val="white">
                    <a:lumMod val="50000"/>
                  </a:prstClr>
                </a:solidFill>
              </a:rPr>
              <a:t>Chair of Hydrogeology</a:t>
            </a:r>
            <a:endParaRPr lang="en-US" dirty="0">
              <a:solidFill>
                <a:prstClr val="white">
                  <a:lumMod val="50000"/>
                </a:prstClr>
              </a:solidFill>
            </a:endParaRPr>
          </a:p>
        </p:txBody>
      </p:sp>
      <p:sp>
        <p:nvSpPr>
          <p:cNvPr id="9" name="Platshållare för text 12"/>
          <p:cNvSpPr>
            <a:spLocks noGrp="1"/>
          </p:cNvSpPr>
          <p:nvPr>
            <p:ph type="body" sz="quarter" idx="14" hasCustomPrompt="1"/>
          </p:nvPr>
        </p:nvSpPr>
        <p:spPr>
          <a:xfrm>
            <a:off x="684000" y="6237312"/>
            <a:ext cx="7920000" cy="216222"/>
          </a:xfrm>
        </p:spPr>
        <p:txBody>
          <a:bodyPr tIns="0" bIns="0" anchor="ctr"/>
          <a:lstStyle>
            <a:lvl1pPr marL="0" indent="0">
              <a:lnSpc>
                <a:spcPct val="100000"/>
              </a:lnSpc>
              <a:spcBef>
                <a:spcPts val="0"/>
              </a:spcBef>
              <a:buFontTx/>
              <a:buNone/>
              <a:defRPr sz="1200" b="0" i="0" cap="all" baseline="0">
                <a:latin typeface="Arial Narrow"/>
              </a:defRPr>
            </a:lvl1pPr>
          </a:lstStyle>
          <a:p>
            <a:pPr lvl="0"/>
            <a:r>
              <a:rPr lang="en-US" noProof="0" dirty="0" smtClean="0"/>
              <a:t>GVG460 Applied Hydrogeology HT18</a:t>
            </a:r>
          </a:p>
        </p:txBody>
      </p:sp>
    </p:spTree>
    <p:extLst>
      <p:ext uri="{BB962C8B-B14F-4D97-AF65-F5344CB8AC3E}">
        <p14:creationId xmlns:p14="http://schemas.microsoft.com/office/powerpoint/2010/main" val="280782192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Q&amp;A">
    <p:spTree>
      <p:nvGrpSpPr>
        <p:cNvPr id="1" name=""/>
        <p:cNvGrpSpPr/>
        <p:nvPr/>
      </p:nvGrpSpPr>
      <p:grpSpPr>
        <a:xfrm>
          <a:off x="0" y="0"/>
          <a:ext cx="0" cy="0"/>
          <a:chOff x="0" y="0"/>
          <a:chExt cx="0" cy="0"/>
        </a:xfrm>
      </p:grpSpPr>
      <p:sp>
        <p:nvSpPr>
          <p:cNvPr id="6" name="Rubrik 5"/>
          <p:cNvSpPr>
            <a:spLocks noGrp="1"/>
          </p:cNvSpPr>
          <p:nvPr>
            <p:ph type="title" hasCustomPrompt="1"/>
          </p:nvPr>
        </p:nvSpPr>
        <p:spPr>
          <a:xfrm>
            <a:off x="684000" y="1411200"/>
            <a:ext cx="8424440" cy="792163"/>
          </a:xfrm>
        </p:spPr>
        <p:txBody>
          <a:bodyPr/>
          <a:lstStyle/>
          <a:p>
            <a:r>
              <a:rPr lang="en-US" noProof="0" dirty="0"/>
              <a:t>Click to add title</a:t>
            </a:r>
            <a:endParaRPr lang="sv-SE" dirty="0"/>
          </a:p>
        </p:txBody>
      </p:sp>
      <p:sp>
        <p:nvSpPr>
          <p:cNvPr id="7" name="Platshållare för innehåll 2"/>
          <p:cNvSpPr>
            <a:spLocks noGrp="1"/>
          </p:cNvSpPr>
          <p:nvPr>
            <p:ph sz="quarter" idx="12" hasCustomPrompt="1"/>
          </p:nvPr>
        </p:nvSpPr>
        <p:spPr>
          <a:xfrm>
            <a:off x="684000" y="2350800"/>
            <a:ext cx="7488237" cy="3816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a:t>Type your text or click on the icons below to insert object</a:t>
            </a:r>
          </a:p>
          <a:p>
            <a:pPr marL="432000" lvl="1" indent="-216000"/>
            <a:r>
              <a:rPr lang="en-US" noProof="0" dirty="0"/>
              <a:t>Second level</a:t>
            </a:r>
          </a:p>
          <a:p>
            <a:pPr marL="648000" lvl="2" indent="-216000"/>
            <a:r>
              <a:rPr lang="en-US" noProof="0" dirty="0"/>
              <a:t>Third level</a:t>
            </a:r>
          </a:p>
          <a:p>
            <a:pPr marL="864000" lvl="3" indent="-216000"/>
            <a:r>
              <a:rPr lang="en-US" noProof="0" dirty="0"/>
              <a:t>Fourth level</a:t>
            </a:r>
          </a:p>
          <a:p>
            <a:pPr marL="1080000" lvl="4" indent="-216000"/>
            <a:r>
              <a:rPr lang="en-US" noProof="0" dirty="0"/>
              <a:t>Fifth level</a:t>
            </a:r>
          </a:p>
        </p:txBody>
      </p:sp>
      <p:sp>
        <p:nvSpPr>
          <p:cNvPr id="3" name="Platshållare för bildnummer 2"/>
          <p:cNvSpPr>
            <a:spLocks noGrp="1"/>
          </p:cNvSpPr>
          <p:nvPr>
            <p:ph type="sldNum" sz="quarter" idx="10"/>
          </p:nvPr>
        </p:nvSpPr>
        <p:spPr>
          <a:xfrm>
            <a:off x="8027750" y="6407151"/>
            <a:ext cx="576698" cy="2413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6A61E-93B8-384D-8975-0A89DB09A550}" type="slidenum">
              <a:rPr kumimoji="0" lang="sv-SE"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sv-SE"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Platshållare för sidfot 5"/>
          <p:cNvSpPr>
            <a:spLocks noGrp="1"/>
          </p:cNvSpPr>
          <p:nvPr>
            <p:ph type="ftr" sz="quarter" idx="17"/>
          </p:nvPr>
        </p:nvSpPr>
        <p:spPr>
          <a:xfrm>
            <a:off x="6372000" y="222935"/>
            <a:ext cx="2520000" cy="460800"/>
          </a:xfrm>
        </p:spPr>
        <p:txBody>
          <a:bodyPr/>
          <a:lstStyle>
            <a:lvl1pPr>
              <a:defRPr/>
            </a:lvl1pPr>
          </a:lstStyle>
          <a:p>
            <a:pPr marL="0" marR="0" lvl="0" indent="0" algn="r" defTabSz="914400" rtl="0" eaLnBrk="0" fontAlgn="auto" latinLnBrk="0" hangingPunct="0">
              <a:lnSpc>
                <a:spcPct val="100000"/>
              </a:lnSpc>
              <a:spcBef>
                <a:spcPts val="0"/>
              </a:spcBef>
              <a:spcAft>
                <a:spcPts val="0"/>
              </a:spcAft>
              <a:buClrTx/>
              <a:buSzTx/>
              <a:buFont typeface="Arial" charset="0"/>
              <a:buNone/>
              <a:tabLst/>
              <a:defRPr/>
            </a:pPr>
            <a:r>
              <a:rPr kumimoji="0" lang="en-US" sz="1100" b="1" i="0" u="none" strike="noStrike" kern="1200" cap="all" spc="0" normalizeH="0" baseline="0" noProof="0" dirty="0">
                <a:ln>
                  <a:noFill/>
                </a:ln>
                <a:solidFill>
                  <a:prstClr val="black">
                    <a:lumMod val="85000"/>
                    <a:lumOff val="15000"/>
                  </a:prstClr>
                </a:solidFill>
                <a:effectLst/>
                <a:uLnTx/>
                <a:uFillTx/>
                <a:latin typeface="Arial Narrow"/>
                <a:ea typeface="ＭＳ Ｐゴシック" pitchFamily="-65" charset="-128"/>
                <a:cs typeface="+mn-cs"/>
              </a:rPr>
              <a:t>Department of Earth Sciences</a:t>
            </a:r>
          </a:p>
          <a:p>
            <a:pPr marL="0" marR="0" lvl="0" indent="0" algn="r" defTabSz="914400" rtl="0" eaLnBrk="0" fontAlgn="auto" latinLnBrk="0" hangingPunct="0">
              <a:lnSpc>
                <a:spcPct val="100000"/>
              </a:lnSpc>
              <a:spcBef>
                <a:spcPts val="0"/>
              </a:spcBef>
              <a:spcAft>
                <a:spcPts val="0"/>
              </a:spcAft>
              <a:buClrTx/>
              <a:buSzTx/>
              <a:buFont typeface="Arial" charset="0"/>
              <a:buNone/>
              <a:tabLst/>
              <a:defRPr/>
            </a:pPr>
            <a:r>
              <a:rPr kumimoji="0" lang="en-US" sz="1100" b="1" i="0" u="none" strike="noStrike" kern="1200" cap="all" spc="0" normalizeH="0" baseline="0" noProof="0" dirty="0">
                <a:ln>
                  <a:noFill/>
                </a:ln>
                <a:solidFill>
                  <a:prstClr val="white">
                    <a:lumMod val="50000"/>
                  </a:prstClr>
                </a:solidFill>
                <a:effectLst/>
                <a:uLnTx/>
                <a:uFillTx/>
                <a:latin typeface="Arial Narrow"/>
                <a:ea typeface="ＭＳ Ｐゴシック" pitchFamily="-65" charset="-128"/>
                <a:cs typeface="+mn-cs"/>
              </a:rPr>
              <a:t>Chair of Hydrogeology</a:t>
            </a:r>
          </a:p>
        </p:txBody>
      </p:sp>
      <p:sp>
        <p:nvSpPr>
          <p:cNvPr id="2" name="Rechteck 1"/>
          <p:cNvSpPr/>
          <p:nvPr userDrawn="1"/>
        </p:nvSpPr>
        <p:spPr>
          <a:xfrm>
            <a:off x="35560" y="31116"/>
            <a:ext cx="9072880" cy="6804000"/>
          </a:xfrm>
          <a:prstGeom prst="rect">
            <a:avLst/>
          </a:prstGeom>
          <a:noFill/>
          <a:ln w="127000">
            <a:solidFill>
              <a:srgbClr val="00FF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8290944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1_Titel und Inhalt">
    <p:spTree>
      <p:nvGrpSpPr>
        <p:cNvPr id="1" name=""/>
        <p:cNvGrpSpPr/>
        <p:nvPr/>
      </p:nvGrpSpPr>
      <p:grpSpPr>
        <a:xfrm>
          <a:off x="0" y="0"/>
          <a:ext cx="0" cy="0"/>
          <a:chOff x="0" y="0"/>
          <a:chExt cx="0" cy="0"/>
        </a:xfrm>
      </p:grpSpPr>
      <p:sp>
        <p:nvSpPr>
          <p:cNvPr id="6" name="Rubrik 5"/>
          <p:cNvSpPr>
            <a:spLocks noGrp="1"/>
          </p:cNvSpPr>
          <p:nvPr>
            <p:ph type="title" hasCustomPrompt="1"/>
          </p:nvPr>
        </p:nvSpPr>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2350800"/>
            <a:ext cx="7488237" cy="3816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a:xfrm>
            <a:off x="8027750" y="6407151"/>
            <a:ext cx="576698" cy="241300"/>
          </a:xfrm>
          <a:prstGeom prst="rect">
            <a:avLst/>
          </a:prstGeom>
        </p:spPr>
        <p:txBody>
          <a:bodyPr/>
          <a:lstStyle/>
          <a:p>
            <a:pPr>
              <a:defRPr/>
            </a:pPr>
            <a:fld id="{9426A61E-93B8-384D-8975-0A89DB09A550}" type="slidenum">
              <a:rPr lang="sv-SE" smtClean="0">
                <a:solidFill>
                  <a:prstClr val="black">
                    <a:tint val="75000"/>
                  </a:prstClr>
                </a:solidFill>
              </a:rPr>
              <a:pPr>
                <a:defRPr/>
              </a:pPr>
              <a:t>‹Nr.›</a:t>
            </a:fld>
            <a:endParaRPr lang="sv-SE">
              <a:solidFill>
                <a:prstClr val="black">
                  <a:tint val="75000"/>
                </a:prstClr>
              </a:solidFill>
            </a:endParaRPr>
          </a:p>
        </p:txBody>
      </p:sp>
      <p:sp>
        <p:nvSpPr>
          <p:cNvPr id="8" name="Platshållare för sidfot 5"/>
          <p:cNvSpPr>
            <a:spLocks noGrp="1"/>
          </p:cNvSpPr>
          <p:nvPr>
            <p:ph type="ftr" sz="quarter" idx="17"/>
          </p:nvPr>
        </p:nvSpPr>
        <p:spPr>
          <a:xfrm>
            <a:off x="6372000" y="222935"/>
            <a:ext cx="2520000" cy="460800"/>
          </a:xfrm>
        </p:spPr>
        <p:txBody>
          <a:bodyPr/>
          <a:lstStyle>
            <a:lvl1pPr>
              <a:defRPr/>
            </a:lvl1pPr>
          </a:lstStyle>
          <a:p>
            <a:pPr algn="r" eaLnBrk="0" hangingPunct="0">
              <a:buFont typeface="Arial" charset="0"/>
              <a:buNone/>
            </a:pPr>
            <a:r>
              <a:rPr lang="en-US" dirty="0" smtClean="0">
                <a:solidFill>
                  <a:prstClr val="black">
                    <a:lumMod val="85000"/>
                    <a:lumOff val="15000"/>
                  </a:prstClr>
                </a:solidFill>
              </a:rPr>
              <a:t>Department of Earth Sciences</a:t>
            </a:r>
          </a:p>
          <a:p>
            <a:pPr algn="r" eaLnBrk="0" hangingPunct="0">
              <a:buFont typeface="Arial" charset="0"/>
              <a:buNone/>
            </a:pPr>
            <a:r>
              <a:rPr lang="en-US" dirty="0" smtClean="0">
                <a:solidFill>
                  <a:prstClr val="white">
                    <a:lumMod val="50000"/>
                  </a:prstClr>
                </a:solidFill>
              </a:rPr>
              <a:t>Chair of Hydrogeology</a:t>
            </a:r>
            <a:endParaRPr lang="en-US" dirty="0">
              <a:solidFill>
                <a:prstClr val="white">
                  <a:lumMod val="50000"/>
                </a:prstClr>
              </a:solidFill>
            </a:endParaRPr>
          </a:p>
        </p:txBody>
      </p:sp>
      <p:sp>
        <p:nvSpPr>
          <p:cNvPr id="9" name="Platshållare för text 12"/>
          <p:cNvSpPr>
            <a:spLocks noGrp="1"/>
          </p:cNvSpPr>
          <p:nvPr>
            <p:ph type="body" sz="quarter" idx="14" hasCustomPrompt="1"/>
          </p:nvPr>
        </p:nvSpPr>
        <p:spPr>
          <a:xfrm>
            <a:off x="684000" y="6237312"/>
            <a:ext cx="7920000" cy="216222"/>
          </a:xfrm>
        </p:spPr>
        <p:txBody>
          <a:bodyPr tIns="0" bIns="0" anchor="ctr"/>
          <a:lstStyle>
            <a:lvl1pPr marL="0" indent="0">
              <a:lnSpc>
                <a:spcPct val="100000"/>
              </a:lnSpc>
              <a:spcBef>
                <a:spcPts val="0"/>
              </a:spcBef>
              <a:buFontTx/>
              <a:buNone/>
              <a:defRPr sz="1200" b="0" i="0" cap="all" baseline="0">
                <a:latin typeface="Arial Narrow"/>
              </a:defRPr>
            </a:lvl1pPr>
          </a:lstStyle>
          <a:p>
            <a:pPr lvl="0"/>
            <a:r>
              <a:rPr lang="en-US" noProof="0" dirty="0" smtClean="0"/>
              <a:t>GVG460 Applied Hydrogeology HT18</a:t>
            </a:r>
          </a:p>
        </p:txBody>
      </p:sp>
    </p:spTree>
    <p:extLst>
      <p:ext uri="{BB962C8B-B14F-4D97-AF65-F5344CB8AC3E}">
        <p14:creationId xmlns:p14="http://schemas.microsoft.com/office/powerpoint/2010/main" val="56332178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2_Titel und Inhalt">
    <p:spTree>
      <p:nvGrpSpPr>
        <p:cNvPr id="1" name=""/>
        <p:cNvGrpSpPr/>
        <p:nvPr/>
      </p:nvGrpSpPr>
      <p:grpSpPr>
        <a:xfrm>
          <a:off x="0" y="0"/>
          <a:ext cx="0" cy="0"/>
          <a:chOff x="0" y="0"/>
          <a:chExt cx="0" cy="0"/>
        </a:xfrm>
      </p:grpSpPr>
      <p:sp>
        <p:nvSpPr>
          <p:cNvPr id="6" name="Rubrik 5"/>
          <p:cNvSpPr>
            <a:spLocks noGrp="1"/>
          </p:cNvSpPr>
          <p:nvPr>
            <p:ph type="title" hasCustomPrompt="1"/>
          </p:nvPr>
        </p:nvSpPr>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2350800"/>
            <a:ext cx="7488237" cy="3816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a:xfrm>
            <a:off x="8027750" y="6407151"/>
            <a:ext cx="576698" cy="241300"/>
          </a:xfrm>
          <a:prstGeom prst="rect">
            <a:avLst/>
          </a:prstGeom>
        </p:spPr>
        <p:txBody>
          <a:bodyPr/>
          <a:lstStyle/>
          <a:p>
            <a:pPr>
              <a:defRPr/>
            </a:pPr>
            <a:fld id="{9426A61E-93B8-384D-8975-0A89DB09A550}" type="slidenum">
              <a:rPr lang="sv-SE" smtClean="0">
                <a:solidFill>
                  <a:prstClr val="black">
                    <a:tint val="75000"/>
                  </a:prstClr>
                </a:solidFill>
              </a:rPr>
              <a:pPr>
                <a:defRPr/>
              </a:pPr>
              <a:t>‹Nr.›</a:t>
            </a:fld>
            <a:endParaRPr lang="sv-SE">
              <a:solidFill>
                <a:prstClr val="black">
                  <a:tint val="75000"/>
                </a:prstClr>
              </a:solidFill>
            </a:endParaRPr>
          </a:p>
        </p:txBody>
      </p:sp>
      <p:sp>
        <p:nvSpPr>
          <p:cNvPr id="8" name="Platshållare för sidfot 5"/>
          <p:cNvSpPr>
            <a:spLocks noGrp="1"/>
          </p:cNvSpPr>
          <p:nvPr>
            <p:ph type="ftr" sz="quarter" idx="17"/>
          </p:nvPr>
        </p:nvSpPr>
        <p:spPr>
          <a:xfrm>
            <a:off x="6372000" y="222935"/>
            <a:ext cx="2520000" cy="460800"/>
          </a:xfrm>
        </p:spPr>
        <p:txBody>
          <a:bodyPr/>
          <a:lstStyle>
            <a:lvl1pPr>
              <a:defRPr/>
            </a:lvl1pPr>
          </a:lstStyle>
          <a:p>
            <a:pPr algn="r" eaLnBrk="0" hangingPunct="0">
              <a:buFont typeface="Arial" charset="0"/>
              <a:buNone/>
            </a:pPr>
            <a:r>
              <a:rPr lang="en-US" dirty="0" smtClean="0">
                <a:solidFill>
                  <a:prstClr val="black">
                    <a:lumMod val="85000"/>
                    <a:lumOff val="15000"/>
                  </a:prstClr>
                </a:solidFill>
              </a:rPr>
              <a:t>Department of Earth Sciences</a:t>
            </a:r>
          </a:p>
          <a:p>
            <a:pPr algn="r" eaLnBrk="0" hangingPunct="0">
              <a:buFont typeface="Arial" charset="0"/>
              <a:buNone/>
            </a:pPr>
            <a:r>
              <a:rPr lang="en-US" dirty="0" smtClean="0">
                <a:solidFill>
                  <a:prstClr val="white">
                    <a:lumMod val="50000"/>
                  </a:prstClr>
                </a:solidFill>
              </a:rPr>
              <a:t>Chair of Hydrogeology</a:t>
            </a:r>
            <a:endParaRPr lang="en-US" dirty="0">
              <a:solidFill>
                <a:prstClr val="white">
                  <a:lumMod val="50000"/>
                </a:prstClr>
              </a:solidFill>
            </a:endParaRPr>
          </a:p>
        </p:txBody>
      </p:sp>
      <p:sp>
        <p:nvSpPr>
          <p:cNvPr id="9" name="Platshållare för text 12"/>
          <p:cNvSpPr>
            <a:spLocks noGrp="1"/>
          </p:cNvSpPr>
          <p:nvPr>
            <p:ph type="body" sz="quarter" idx="14" hasCustomPrompt="1"/>
          </p:nvPr>
        </p:nvSpPr>
        <p:spPr>
          <a:xfrm>
            <a:off x="684000" y="6237312"/>
            <a:ext cx="7920000" cy="216222"/>
          </a:xfrm>
        </p:spPr>
        <p:txBody>
          <a:bodyPr tIns="0" bIns="0" anchor="ctr"/>
          <a:lstStyle>
            <a:lvl1pPr marL="0" indent="0">
              <a:lnSpc>
                <a:spcPct val="100000"/>
              </a:lnSpc>
              <a:spcBef>
                <a:spcPts val="0"/>
              </a:spcBef>
              <a:buFontTx/>
              <a:buNone/>
              <a:defRPr sz="1200" b="0" i="0" cap="all" baseline="0">
                <a:latin typeface="Arial Narrow"/>
              </a:defRPr>
            </a:lvl1pPr>
          </a:lstStyle>
          <a:p>
            <a:pPr lvl="0"/>
            <a:r>
              <a:rPr lang="en-US" noProof="0" dirty="0" smtClean="0"/>
              <a:t>GVG460 Applied Hydrogeology HT18</a:t>
            </a:r>
          </a:p>
        </p:txBody>
      </p:sp>
    </p:spTree>
    <p:extLst>
      <p:ext uri="{BB962C8B-B14F-4D97-AF65-F5344CB8AC3E}">
        <p14:creationId xmlns:p14="http://schemas.microsoft.com/office/powerpoint/2010/main" val="311988955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95287" y="341833"/>
            <a:ext cx="8363677" cy="812280"/>
          </a:xfrm>
          <a:prstGeom prst="rect">
            <a:avLst/>
          </a:prstGeom>
          <a:ln>
            <a:noFill/>
          </a:ln>
        </p:spPr>
        <p:txBody>
          <a:bodyPr vert="horz" lIns="0" tIns="0" rIns="0" bIns="0" rtlCol="0" anchor="t" anchorCtr="0">
            <a:noAutofit/>
          </a:bodyPr>
          <a:lstStyle/>
          <a:p>
            <a:r>
              <a:rPr lang="de-DE" dirty="0" smtClean="0"/>
              <a:t>Das ist eine Überschrift</a:t>
            </a:r>
            <a:br>
              <a:rPr lang="de-DE" dirty="0" smtClean="0"/>
            </a:br>
            <a:r>
              <a:rPr lang="de-DE" dirty="0" smtClean="0"/>
              <a:t>in zwei Zeilen</a:t>
            </a:r>
            <a:endParaRPr lang="de-DE" dirty="0"/>
          </a:p>
        </p:txBody>
      </p:sp>
      <p:sp>
        <p:nvSpPr>
          <p:cNvPr id="3" name="Textplatzhalter 2"/>
          <p:cNvSpPr>
            <a:spLocks noGrp="1"/>
          </p:cNvSpPr>
          <p:nvPr>
            <p:ph type="body" idx="1"/>
          </p:nvPr>
        </p:nvSpPr>
        <p:spPr>
          <a:xfrm>
            <a:off x="385763" y="1484313"/>
            <a:ext cx="8373201" cy="4249738"/>
          </a:xfrm>
          <a:prstGeom prst="rect">
            <a:avLst/>
          </a:prstGeom>
          <a:ln>
            <a:noFill/>
          </a:ln>
        </p:spPr>
        <p:txBody>
          <a:bodyPr vert="horz" lIns="0" tIns="0" rIns="0" bIns="0" rtlCol="0">
            <a:noAutofit/>
          </a:bodyPr>
          <a:lstStyle/>
          <a:p>
            <a:pPr lvl="0"/>
            <a:r>
              <a:rPr lang="de-DE" dirty="0" smtClean="0"/>
              <a:t>Erste Textebene (16pt)</a:t>
            </a:r>
          </a:p>
          <a:p>
            <a:pPr lvl="1"/>
            <a:r>
              <a:rPr lang="de-DE" dirty="0" smtClean="0"/>
              <a:t>Zweite Textebene für Aufzählungen</a:t>
            </a:r>
          </a:p>
          <a:p>
            <a:pPr lvl="2"/>
            <a:r>
              <a:rPr lang="de-DE" dirty="0" smtClean="0"/>
              <a:t>Dritte Textebene bei viel Text (14pt)</a:t>
            </a:r>
          </a:p>
          <a:p>
            <a:pPr lvl="3"/>
            <a:r>
              <a:rPr lang="de-DE" dirty="0" smtClean="0"/>
              <a:t>Vierte Textebene für Aufzählungen bei viel Text</a:t>
            </a:r>
          </a:p>
          <a:p>
            <a:pPr lvl="4"/>
            <a:r>
              <a:rPr lang="de-DE" dirty="0" smtClean="0"/>
              <a:t>Fünfte Ebene</a:t>
            </a:r>
          </a:p>
          <a:p>
            <a:pPr lvl="5"/>
            <a:r>
              <a:rPr lang="de-DE" dirty="0" smtClean="0"/>
              <a:t>Zwischenseite</a:t>
            </a:r>
          </a:p>
          <a:p>
            <a:pPr lvl="6"/>
            <a:r>
              <a:rPr lang="de-DE" dirty="0" smtClean="0"/>
              <a:t>Für den nächsten Präsentationsabschnitt</a:t>
            </a:r>
            <a:endParaRPr lang="de-DE" dirty="0"/>
          </a:p>
        </p:txBody>
      </p:sp>
      <p:sp>
        <p:nvSpPr>
          <p:cNvPr id="4" name="Textfeld 3"/>
          <p:cNvSpPr txBox="1"/>
          <p:nvPr/>
        </p:nvSpPr>
        <p:spPr>
          <a:xfrm>
            <a:off x="3814359" y="6167212"/>
            <a:ext cx="3143394" cy="519373"/>
          </a:xfrm>
          <a:prstGeom prst="rect">
            <a:avLst/>
          </a:prstGeom>
          <a:noFill/>
        </p:spPr>
        <p:txBody>
          <a:bodyPr wrap="square" lIns="0" tIns="0" rIns="0" bIns="0"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de-DE" sz="900" b="1" i="0" u="none" strike="noStrike" kern="1200" cap="none" spc="0" normalizeH="0" baseline="0" noProof="0" dirty="0" smtClean="0">
                <a:ln>
                  <a:noFill/>
                </a:ln>
                <a:solidFill>
                  <a:srgbClr val="2A6593"/>
                </a:solidFill>
                <a:effectLst/>
                <a:uLnTx/>
                <a:uFillTx/>
                <a:latin typeface="Open Sans"/>
                <a:ea typeface="+mn-ea"/>
                <a:cs typeface="+mn-cs"/>
              </a:rPr>
              <a:t>FEMAR Learning  material</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727879"/>
                </a:solidFill>
                <a:effectLst/>
                <a:uLnTx/>
                <a:uFillTx/>
                <a:latin typeface="Open Sans" panose="020B0606030504020204" pitchFamily="34" charset="0"/>
                <a:ea typeface="Open Sans" panose="020B0606030504020204" pitchFamily="34" charset="0"/>
                <a:cs typeface="Open Sans" panose="020B0606030504020204" pitchFamily="34" charset="0"/>
              </a:rPr>
              <a:t>Dr.-Ing. T. Reimann / Prof. Dr. Grischek et al.</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3305D"/>
                </a:solidFill>
                <a:effectLst/>
                <a:uLnTx/>
                <a:uFillTx/>
                <a:latin typeface="Open Sans" panose="020B0606030504020204" pitchFamily="34" charset="0"/>
                <a:ea typeface="Open Sans" panose="020B0606030504020204" pitchFamily="34" charset="0"/>
                <a:cs typeface="Open Sans" panose="020B0606030504020204" pitchFamily="34" charset="0"/>
              </a:rPr>
              <a:t>Topic A3: Numerical Groundwater Flow Modeling</a:t>
            </a:r>
            <a:endParaRPr kumimoji="0" lang="de-DE" sz="900" b="1" i="0" u="none" strike="noStrike" kern="1200" cap="none" spc="0" normalizeH="0" baseline="0" noProof="0" dirty="0">
              <a:ln>
                <a:noFill/>
              </a:ln>
              <a:solidFill>
                <a:srgbClr val="727879"/>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Gerade Verbindung 14"/>
          <p:cNvCxnSpPr/>
          <p:nvPr/>
        </p:nvCxnSpPr>
        <p:spPr>
          <a:xfrm>
            <a:off x="0" y="6093296"/>
            <a:ext cx="9144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 name="Grafik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76027" y="6300447"/>
            <a:ext cx="711887" cy="324000"/>
          </a:xfrm>
          <a:prstGeom prst="rect">
            <a:avLst/>
          </a:prstGeom>
        </p:spPr>
      </p:pic>
      <p:pic>
        <p:nvPicPr>
          <p:cNvPr id="13" name="Grafik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8145" y="6288296"/>
            <a:ext cx="990365" cy="288000"/>
          </a:xfrm>
          <a:prstGeom prst="rect">
            <a:avLst/>
          </a:prstGeom>
        </p:spPr>
      </p:pic>
      <p:pic>
        <p:nvPicPr>
          <p:cNvPr id="9" name="Grafik 8" descr="Logo Umweltbüro Vogtland"/>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2867376" y="6237051"/>
            <a:ext cx="432000" cy="360000"/>
          </a:xfrm>
          <a:prstGeom prst="rect">
            <a:avLst/>
          </a:prstGeom>
          <a:noFill/>
          <a:ln>
            <a:noFill/>
          </a:ln>
        </p:spPr>
      </p:pic>
      <p:sp>
        <p:nvSpPr>
          <p:cNvPr id="11" name="Textfeld 10"/>
          <p:cNvSpPr txBox="1"/>
          <p:nvPr userDrawn="1"/>
        </p:nvSpPr>
        <p:spPr>
          <a:xfrm>
            <a:off x="3194165" y="6272336"/>
            <a:ext cx="1074420" cy="3600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700" b="0" i="0" u="none" strike="noStrike" kern="0" cap="none" spc="0" normalizeH="0" baseline="0" noProof="0" dirty="0">
                <a:ln>
                  <a:noFill/>
                </a:ln>
                <a:solidFill>
                  <a:srgbClr val="00305E"/>
                </a:solidFill>
                <a:effectLst/>
                <a:uLnTx/>
                <a:uFillTx/>
                <a:latin typeface="Arial" panose="020B0604020202020204" pitchFamily="34" charset="0"/>
                <a:ea typeface="Calibri" panose="020F0502020204030204" pitchFamily="34" charset="0"/>
                <a:cs typeface="Arial" panose="020B0604020202020204" pitchFamily="34" charset="0"/>
              </a:rPr>
              <a:t>UBV Umweltbüro</a:t>
            </a:r>
            <a:br>
              <a:rPr kumimoji="0" lang="de-DE" sz="700" b="0" i="0" u="none" strike="noStrike" kern="0" cap="none" spc="0" normalizeH="0" baseline="0" noProof="0" dirty="0">
                <a:ln>
                  <a:noFill/>
                </a:ln>
                <a:solidFill>
                  <a:srgbClr val="00305E"/>
                </a:solidFill>
                <a:effectLst/>
                <a:uLnTx/>
                <a:uFillTx/>
                <a:latin typeface="Arial" panose="020B0604020202020204" pitchFamily="34" charset="0"/>
                <a:ea typeface="Calibri" panose="020F0502020204030204" pitchFamily="34" charset="0"/>
                <a:cs typeface="Arial" panose="020B0604020202020204" pitchFamily="34" charset="0"/>
              </a:rPr>
            </a:br>
            <a:r>
              <a:rPr kumimoji="0" lang="de-DE" sz="700" b="0" i="0" u="none" strike="noStrike" kern="0" cap="none" spc="0" normalizeH="0" baseline="0" noProof="0" dirty="0">
                <a:ln>
                  <a:noFill/>
                </a:ln>
                <a:solidFill>
                  <a:srgbClr val="00305E"/>
                </a:solidFill>
                <a:effectLst/>
                <a:uLnTx/>
                <a:uFillTx/>
                <a:latin typeface="Arial" panose="020B0604020202020204" pitchFamily="34" charset="0"/>
                <a:ea typeface="Calibri" panose="020F0502020204030204" pitchFamily="34" charset="0"/>
                <a:cs typeface="Arial" panose="020B0604020202020204" pitchFamily="34" charset="0"/>
              </a:rPr>
              <a:t>GmbH Vogtland</a:t>
            </a:r>
            <a:endParaRPr kumimoji="0" lang="de-DE" sz="1800" b="1" i="0" u="none" strike="noStrike" kern="1200" cap="none" spc="0" normalizeH="0" baseline="0" noProof="0" dirty="0">
              <a:ln>
                <a:noFill/>
              </a:ln>
              <a:solidFill>
                <a:srgbClr val="00305E"/>
              </a:solidFill>
              <a:effectLst/>
              <a:uLnTx/>
              <a:uFillTx/>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de-DE" sz="700" b="0" i="0" u="none" strike="noStrike" kern="1200" cap="none" spc="0" normalizeH="0" baseline="0" noProof="0" dirty="0">
                <a:ln>
                  <a:noFill/>
                </a:ln>
                <a:solidFill>
                  <a:srgbClr val="00305E"/>
                </a:solidFill>
                <a:effectLst/>
                <a:uLnTx/>
                <a:uFillTx/>
                <a:latin typeface="Arial" panose="020B0604020202020204" pitchFamily="34" charset="0"/>
                <a:ea typeface="Calibri" panose="020F0502020204030204" pitchFamily="34" charset="0"/>
                <a:cs typeface="Arial" panose="020B0604020202020204" pitchFamily="34" charset="0"/>
              </a:rPr>
              <a:t> </a:t>
            </a:r>
            <a:endParaRPr kumimoji="0" lang="de-DE" sz="1000" b="0" i="0" u="none" strike="noStrike" kern="1200" cap="none" spc="0" normalizeH="0" baseline="0" noProof="0" dirty="0">
              <a:ln>
                <a:noFill/>
              </a:ln>
              <a:solidFill>
                <a:srgbClr val="00305E"/>
              </a:solidFill>
              <a:effectLst/>
              <a:uLnTx/>
              <a:uFillTx/>
              <a:latin typeface="Arial" panose="020B0604020202020204" pitchFamily="34" charset="0"/>
              <a:ea typeface="Calibri" panose="020F0502020204030204" pitchFamily="34" charset="0"/>
              <a:cs typeface="Arial" panose="020B0604020202020204" pitchFamily="34" charset="0"/>
            </a:endParaRPr>
          </a:p>
        </p:txBody>
      </p:sp>
      <p:pic>
        <p:nvPicPr>
          <p:cNvPr id="2054" name="Picture 6" descr="Datei:BMBF Logo.svg – Wikipedia"/>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387536" y="6143519"/>
            <a:ext cx="1030878" cy="6378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https://www.fona.de/medien/img/foerdermassnahmen/Wassermanagement/Logo-MEWAC-Entwurf_final.jp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6866994" y="6282447"/>
            <a:ext cx="604512"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chschule für Technik und Wirtschaft Dresden: Homepage"/>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543851" y="6143519"/>
            <a:ext cx="1248334" cy="4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80787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23" r:id="rId4"/>
    <p:sldLayoutId id="2147483825" r:id="rId5"/>
    <p:sldLayoutId id="2147483828" r:id="rId6"/>
    <p:sldLayoutId id="2147483829" r:id="rId7"/>
    <p:sldLayoutId id="2147483830" r:id="rId8"/>
    <p:sldLayoutId id="2147483831" r:id="rId9"/>
    <p:sldLayoutId id="2147483833" r:id="rId10"/>
  </p:sldLayoutIdLst>
  <p:timing>
    <p:tnLst>
      <p:par>
        <p:cTn id="1" dur="indefinite" restart="never" nodeType="tmRoot"/>
      </p:par>
    </p:tnLst>
  </p:timing>
  <p:hf sldNum="0" hdr="0" ftr="0" dt="0"/>
  <p:txStyles>
    <p:titleStyle>
      <a:lvl1pPr algn="l" defTabSz="914400" rtl="0" eaLnBrk="1" latinLnBrk="0" hangingPunct="1">
        <a:spcBef>
          <a:spcPct val="0"/>
        </a:spcBef>
        <a:buNone/>
        <a:defRPr sz="2400" b="1" kern="1200" baseline="0">
          <a:solidFill>
            <a:schemeClr val="tx2"/>
          </a:solidFill>
          <a:latin typeface="Open Sans" panose="020B0606030504020204" pitchFamily="34" charset="0"/>
          <a:ea typeface="+mj-ea"/>
          <a:cs typeface="+mj-cs"/>
        </a:defRPr>
      </a:lvl1pPr>
    </p:titleStyle>
    <p:bodyStyle>
      <a:lvl1pPr marL="0" indent="0" algn="l" defTabSz="914400" rtl="0" eaLnBrk="1" latinLnBrk="0" hangingPunct="1">
        <a:spcBef>
          <a:spcPts val="600"/>
        </a:spcBef>
        <a:buFont typeface="Arial" panose="020B0604020202020204" pitchFamily="34" charset="0"/>
        <a:buNone/>
        <a:defRPr sz="1600" kern="1200">
          <a:solidFill>
            <a:schemeClr val="tx2"/>
          </a:solidFill>
          <a:latin typeface="Open Sans" panose="020B0606030504020204" pitchFamily="34" charset="0"/>
          <a:ea typeface="+mn-ea"/>
          <a:cs typeface="+mn-cs"/>
        </a:defRPr>
      </a:lvl1pPr>
      <a:lvl2pPr marL="396000" indent="-324000" algn="l" defTabSz="914400" rtl="0" eaLnBrk="1" latinLnBrk="0" hangingPunct="1">
        <a:spcBef>
          <a:spcPts val="300"/>
        </a:spcBef>
        <a:buFont typeface="Open Sans" panose="020B0606030504020204" pitchFamily="34" charset="0"/>
        <a:buChar char="—"/>
        <a:defRPr sz="1600" kern="1200">
          <a:solidFill>
            <a:schemeClr val="tx2"/>
          </a:solidFill>
          <a:latin typeface="Open Sans" panose="020B0606030504020204" pitchFamily="34" charset="0"/>
          <a:ea typeface="+mn-ea"/>
          <a:cs typeface="+mn-cs"/>
        </a:defRPr>
      </a:lvl2pPr>
      <a:lvl3pPr marL="0" indent="0" algn="l" defTabSz="914400" rtl="0" eaLnBrk="1" latinLnBrk="0" hangingPunct="1">
        <a:spcBef>
          <a:spcPts val="600"/>
        </a:spcBef>
        <a:buFont typeface="Arial" panose="020B0604020202020204" pitchFamily="34" charset="0"/>
        <a:buNone/>
        <a:defRPr sz="1400" kern="1200">
          <a:solidFill>
            <a:schemeClr val="tx2"/>
          </a:solidFill>
          <a:latin typeface="Open Sans" panose="020B0606030504020204" pitchFamily="34" charset="0"/>
          <a:ea typeface="+mn-ea"/>
          <a:cs typeface="+mn-cs"/>
        </a:defRPr>
      </a:lvl3pPr>
      <a:lvl4pPr marL="396000" indent="-216000" algn="l" defTabSz="914400" rtl="0" eaLnBrk="1" latinLnBrk="0" hangingPunct="1">
        <a:spcBef>
          <a:spcPts val="300"/>
        </a:spcBef>
        <a:buFont typeface="Symbol" panose="05050102010706020507" pitchFamily="18" charset="2"/>
        <a:buChar char="-"/>
        <a:defRPr sz="1400" kern="1200">
          <a:solidFill>
            <a:schemeClr val="tx2"/>
          </a:solidFill>
          <a:latin typeface="Open Sans" panose="020B0606030504020204" pitchFamily="34" charset="0"/>
          <a:ea typeface="+mn-ea"/>
          <a:cs typeface="+mn-cs"/>
        </a:defRPr>
      </a:lvl4pPr>
      <a:lvl5pPr marL="576000" indent="-179388" algn="l" defTabSz="914400" rtl="0" eaLnBrk="1" latinLnBrk="0" hangingPunct="1">
        <a:spcBef>
          <a:spcPts val="300"/>
        </a:spcBef>
        <a:buFont typeface="Symbol" panose="05050102010706020507" pitchFamily="18" charset="2"/>
        <a:buChar char="-"/>
        <a:defRPr sz="1400" kern="1200" baseline="0">
          <a:solidFill>
            <a:schemeClr val="tx2"/>
          </a:solidFill>
          <a:latin typeface="Open Sans" panose="020B0606030504020204" pitchFamily="34" charset="0"/>
          <a:ea typeface="+mn-ea"/>
          <a:cs typeface="+mn-cs"/>
        </a:defRPr>
      </a:lvl5pPr>
      <a:lvl6pPr marL="358775" indent="0" algn="l" defTabSz="914400" rtl="0" eaLnBrk="1" latinLnBrk="0" hangingPunct="1">
        <a:spcBef>
          <a:spcPts val="0"/>
        </a:spcBef>
        <a:buFont typeface="Arial" panose="020B0604020202020204" pitchFamily="34" charset="0"/>
        <a:buNone/>
        <a:defRPr sz="3200" b="1" kern="1200">
          <a:solidFill>
            <a:schemeClr val="bg1"/>
          </a:solidFill>
          <a:latin typeface="+mn-lt"/>
          <a:ea typeface="+mn-ea"/>
          <a:cs typeface="+mn-cs"/>
        </a:defRPr>
      </a:lvl6pPr>
      <a:lvl7pPr marL="358775" indent="0" algn="l" defTabSz="914400" rtl="0" eaLnBrk="1" latinLnBrk="0" hangingPunct="1">
        <a:spcBef>
          <a:spcPts val="0"/>
        </a:spcBef>
        <a:buFont typeface="Arial" panose="020B0604020202020204" pitchFamily="34" charset="0"/>
        <a:buNone/>
        <a:defRPr sz="3200" kern="1200">
          <a:solidFill>
            <a:schemeClr val="bg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73">
          <p15:clr>
            <a:srgbClr val="F26B43"/>
          </p15:clr>
        </p15:guide>
        <p15:guide id="3" pos="243">
          <p15:clr>
            <a:srgbClr val="F26B43"/>
          </p15:clr>
        </p15:guide>
        <p15:guide id="4" pos="660">
          <p15:clr>
            <a:srgbClr val="F26B43"/>
          </p15:clr>
        </p15:guide>
        <p15:guide id="5" pos="726">
          <p15:clr>
            <a:srgbClr val="F26B43"/>
          </p15:clr>
        </p15:guide>
        <p15:guide id="6" pos="1146">
          <p15:clr>
            <a:srgbClr val="F26B43"/>
          </p15:clr>
        </p15:guide>
        <p15:guide id="7" pos="1212">
          <p15:clr>
            <a:srgbClr val="F26B43"/>
          </p15:clr>
        </p15:guide>
        <p15:guide id="8" pos="1701">
          <p15:clr>
            <a:srgbClr val="F26B43"/>
          </p15:clr>
        </p15:guide>
        <p15:guide id="9" pos="1632">
          <p15:clr>
            <a:srgbClr val="F26B43"/>
          </p15:clr>
        </p15:guide>
        <p15:guide id="10" pos="2184">
          <p15:clr>
            <a:srgbClr val="F26B43"/>
          </p15:clr>
        </p15:guide>
        <p15:guide id="11" pos="2117">
          <p15:clr>
            <a:srgbClr val="F26B43"/>
          </p15:clr>
        </p15:guide>
        <p15:guide id="12" pos="2604">
          <p15:clr>
            <a:srgbClr val="F26B43"/>
          </p15:clr>
        </p15:guide>
        <p15:guide id="13" pos="2672">
          <p15:clr>
            <a:srgbClr val="F26B43"/>
          </p15:clr>
        </p15:guide>
        <p15:guide id="14" pos="3089">
          <p15:clr>
            <a:srgbClr val="F26B43"/>
          </p15:clr>
        </p15:guide>
        <p15:guide id="15" pos="3158">
          <p15:clr>
            <a:srgbClr val="F26B43"/>
          </p15:clr>
        </p15:guide>
        <p15:guide id="16" pos="3575">
          <p15:clr>
            <a:srgbClr val="F26B43"/>
          </p15:clr>
        </p15:guide>
        <p15:guide id="17" pos="3642">
          <p15:clr>
            <a:srgbClr val="F26B43"/>
          </p15:clr>
        </p15:guide>
        <p15:guide id="18" pos="3887">
          <p15:clr>
            <a:srgbClr val="F26B43"/>
          </p15:clr>
        </p15:guide>
        <p15:guide id="19" pos="3818">
          <p15:clr>
            <a:srgbClr val="F26B43"/>
          </p15:clr>
        </p15:guide>
        <p15:guide id="20" pos="4061">
          <p15:clr>
            <a:srgbClr val="F26B43"/>
          </p15:clr>
        </p15:guide>
        <p15:guide id="21" pos="4130">
          <p15:clr>
            <a:srgbClr val="F26B43"/>
          </p15:clr>
        </p15:guide>
        <p15:guide id="22" pos="4545">
          <p15:clr>
            <a:srgbClr val="F26B43"/>
          </p15:clr>
        </p15:guide>
        <p15:guide id="23" pos="4614">
          <p15:clr>
            <a:srgbClr val="F26B43"/>
          </p15:clr>
        </p15:guide>
        <p15:guide id="24" pos="5031">
          <p15:clr>
            <a:srgbClr val="F26B43"/>
          </p15:clr>
        </p15:guide>
        <p15:guide id="25" pos="5100">
          <p15:clr>
            <a:srgbClr val="F26B43"/>
          </p15:clr>
        </p15:guide>
        <p15:guide id="26" pos="5586">
          <p15:clr>
            <a:srgbClr val="F26B43"/>
          </p15:clr>
        </p15:guide>
        <p15:guide id="27" pos="5517">
          <p15:clr>
            <a:srgbClr val="F26B43"/>
          </p15:clr>
        </p15:guide>
        <p15:guide id="30" orient="horz" pos="727">
          <p15:clr>
            <a:srgbClr val="F26B43"/>
          </p15:clr>
        </p15:guide>
        <p15:guide id="31" pos="416">
          <p15:clr>
            <a:srgbClr val="F26B43"/>
          </p15:clr>
        </p15:guide>
        <p15:guide id="32" pos="483">
          <p15:clr>
            <a:srgbClr val="F26B43"/>
          </p15:clr>
        </p15:guide>
        <p15:guide id="33" pos="903">
          <p15:clr>
            <a:srgbClr val="F26B43"/>
          </p15:clr>
        </p15:guide>
        <p15:guide id="34" pos="971">
          <p15:clr>
            <a:srgbClr val="F26B43"/>
          </p15:clr>
        </p15:guide>
        <p15:guide id="35" pos="1389">
          <p15:clr>
            <a:srgbClr val="F26B43"/>
          </p15:clr>
        </p15:guide>
        <p15:guide id="36" pos="1457">
          <p15:clr>
            <a:srgbClr val="F26B43"/>
          </p15:clr>
        </p15:guide>
        <p15:guide id="37" pos="1875">
          <p15:clr>
            <a:srgbClr val="F26B43"/>
          </p15:clr>
        </p15:guide>
        <p15:guide id="38" pos="1941">
          <p15:clr>
            <a:srgbClr val="F26B43"/>
          </p15:clr>
        </p15:guide>
        <p15:guide id="39" pos="2358">
          <p15:clr>
            <a:srgbClr val="F26B43"/>
          </p15:clr>
        </p15:guide>
        <p15:guide id="40" pos="2429">
          <p15:clr>
            <a:srgbClr val="F26B43"/>
          </p15:clr>
        </p15:guide>
        <p15:guide id="41" pos="2847">
          <p15:clr>
            <a:srgbClr val="F26B43"/>
          </p15:clr>
        </p15:guide>
        <p15:guide id="42" pos="2913">
          <p15:clr>
            <a:srgbClr val="F26B43"/>
          </p15:clr>
        </p15:guide>
        <p15:guide id="43" pos="3330">
          <p15:clr>
            <a:srgbClr val="F26B43"/>
          </p15:clr>
        </p15:guide>
        <p15:guide id="44" pos="3398">
          <p15:clr>
            <a:srgbClr val="F26B43"/>
          </p15:clr>
        </p15:guide>
        <p15:guide id="45" pos="4302">
          <p15:clr>
            <a:srgbClr val="F26B43"/>
          </p15:clr>
        </p15:guide>
        <p15:guide id="46" pos="4373">
          <p15:clr>
            <a:srgbClr val="F26B43"/>
          </p15:clr>
        </p15:guide>
        <p15:guide id="47" pos="4787">
          <p15:clr>
            <a:srgbClr val="F26B43"/>
          </p15:clr>
        </p15:guide>
        <p15:guide id="48" pos="4859">
          <p15:clr>
            <a:srgbClr val="F26B43"/>
          </p15:clr>
        </p15:guide>
        <p15:guide id="49" pos="5274">
          <p15:clr>
            <a:srgbClr val="F26B43"/>
          </p15:clr>
        </p15:guide>
        <p15:guide id="50" pos="5345">
          <p15:clr>
            <a:srgbClr val="F26B43"/>
          </p15:clr>
        </p15:guide>
        <p15:guide id="51" orient="horz" pos="3612">
          <p15:clr>
            <a:srgbClr val="F26B43"/>
          </p15:clr>
        </p15:guide>
        <p15:guide id="52" orient="horz" pos="3838">
          <p15:clr>
            <a:srgbClr val="F26B43"/>
          </p15:clr>
        </p15:guide>
        <p15:guide id="53" orient="horz" pos="935">
          <p15:clr>
            <a:srgbClr val="F26B43"/>
          </p15:clr>
        </p15:guide>
        <p15:guide id="58" orient="horz" pos="221">
          <p15:clr>
            <a:srgbClr val="F26B43"/>
          </p15:clr>
        </p15:guide>
        <p15:guide id="59" orient="horz" pos="3962">
          <p15:clr>
            <a:srgbClr val="F26B43"/>
          </p15:clr>
        </p15:guide>
        <p15:guide id="60" orient="horz" pos="4167">
          <p15:clr>
            <a:srgbClr val="F26B43"/>
          </p15:clr>
        </p15:guide>
        <p15:guide id="61" orient="horz" pos="619">
          <p15:clr>
            <a:srgbClr val="F26B43"/>
          </p15:clr>
        </p15:guide>
        <p15:guide id="62" orient="horz" pos="490">
          <p15:clr>
            <a:srgbClr val="F26B43"/>
          </p15:clr>
        </p15:guide>
        <p15:guide id="63" orient="horz" pos="40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jpeg"/></Relationships>
</file>

<file path=ppt/slides/_rels/slide2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tertitel 8"/>
          <p:cNvSpPr>
            <a:spLocks noGrp="1"/>
          </p:cNvSpPr>
          <p:nvPr>
            <p:ph type="subTitle" idx="1"/>
          </p:nvPr>
        </p:nvSpPr>
        <p:spPr>
          <a:xfrm>
            <a:off x="790860" y="5751896"/>
            <a:ext cx="7056178" cy="800312"/>
          </a:xfrm>
        </p:spPr>
        <p:txBody>
          <a:bodyPr/>
          <a:lstStyle/>
          <a:p>
            <a:r>
              <a:rPr lang="en-US" dirty="0" smtClean="0"/>
              <a:t>Material </a:t>
            </a:r>
            <a:r>
              <a:rPr lang="en-US" dirty="0" smtClean="0"/>
              <a:t>for self-paced and digitally enhanced </a:t>
            </a:r>
            <a:r>
              <a:rPr lang="en-US" dirty="0" smtClean="0"/>
              <a:t>self-learning</a:t>
            </a:r>
            <a:endParaRPr lang="en-US" dirty="0" smtClean="0"/>
          </a:p>
          <a:p>
            <a:r>
              <a:rPr lang="en-US" dirty="0" smtClean="0"/>
              <a:t>Course access: LINK</a:t>
            </a:r>
            <a:endParaRPr lang="de-DE" dirty="0" smtClean="0"/>
          </a:p>
        </p:txBody>
      </p:sp>
      <p:sp>
        <p:nvSpPr>
          <p:cNvPr id="5" name="Titel 4"/>
          <p:cNvSpPr>
            <a:spLocks noGrp="1"/>
          </p:cNvSpPr>
          <p:nvPr>
            <p:ph type="title"/>
          </p:nvPr>
        </p:nvSpPr>
        <p:spPr>
          <a:xfrm>
            <a:off x="790860" y="3545935"/>
            <a:ext cx="8003349" cy="1914924"/>
          </a:xfrm>
        </p:spPr>
        <p:txBody>
          <a:bodyPr/>
          <a:lstStyle/>
          <a:p>
            <a:pPr>
              <a:lnSpc>
                <a:spcPct val="150000"/>
              </a:lnSpc>
            </a:pPr>
            <a:r>
              <a:rPr lang="de-DE" sz="1600" b="0" i="1" dirty="0" smtClean="0"/>
              <a:t>Part A: </a:t>
            </a:r>
            <a:r>
              <a:rPr lang="de-DE" sz="1600" b="0" i="1" dirty="0" err="1" smtClean="0"/>
              <a:t>Theoretical</a:t>
            </a:r>
            <a:r>
              <a:rPr lang="de-DE" sz="1600" b="0" i="1" dirty="0" smtClean="0"/>
              <a:t> and  </a:t>
            </a:r>
            <a:r>
              <a:rPr lang="de-DE" sz="1600" b="0" i="1" dirty="0" err="1" smtClean="0"/>
              <a:t>conceptual</a:t>
            </a:r>
            <a:r>
              <a:rPr lang="de-DE" sz="1600" b="0" i="1" dirty="0" smtClean="0"/>
              <a:t> </a:t>
            </a:r>
            <a:r>
              <a:rPr lang="de-DE" sz="1600" b="0" i="1" dirty="0" err="1" smtClean="0"/>
              <a:t>knowledge</a:t>
            </a:r>
            <a:r>
              <a:rPr lang="de-DE" sz="1600" b="0" dirty="0" smtClean="0"/>
              <a:t/>
            </a:r>
            <a:br>
              <a:rPr lang="de-DE" sz="1600" b="0" dirty="0" smtClean="0"/>
            </a:br>
            <a:r>
              <a:rPr lang="de-DE" sz="1600" b="0" dirty="0" smtClean="0">
                <a:sym typeface="Wingdings 3" panose="05040102010807070707" pitchFamily="18" charset="2"/>
              </a:rPr>
              <a:t> </a:t>
            </a:r>
            <a:r>
              <a:rPr lang="de-DE" sz="1600" b="0" dirty="0" smtClean="0"/>
              <a:t>A3 </a:t>
            </a:r>
            <a:r>
              <a:rPr lang="de-DE" sz="1600" b="0" dirty="0" err="1" smtClean="0"/>
              <a:t>Numerical</a:t>
            </a:r>
            <a:r>
              <a:rPr lang="de-DE" sz="1600" b="0" dirty="0" smtClean="0"/>
              <a:t> </a:t>
            </a:r>
            <a:r>
              <a:rPr lang="de-DE" sz="1600" b="0" dirty="0" err="1" smtClean="0"/>
              <a:t>groundwater</a:t>
            </a:r>
            <a:r>
              <a:rPr lang="de-DE" sz="1600" b="0" dirty="0" smtClean="0"/>
              <a:t> </a:t>
            </a:r>
            <a:r>
              <a:rPr lang="de-DE" sz="1600" b="0" dirty="0" err="1" smtClean="0"/>
              <a:t>flow</a:t>
            </a:r>
            <a:r>
              <a:rPr lang="de-DE" sz="1600" b="0" dirty="0" smtClean="0"/>
              <a:t> </a:t>
            </a:r>
            <a:r>
              <a:rPr lang="de-DE" sz="1600" b="0" dirty="0" err="1" smtClean="0"/>
              <a:t>modeling</a:t>
            </a:r>
            <a:r>
              <a:rPr lang="de-DE" sz="1600" b="0" dirty="0"/>
              <a:t/>
            </a:r>
            <a:br>
              <a:rPr lang="de-DE" sz="1600" b="0" dirty="0"/>
            </a:br>
            <a:r>
              <a:rPr lang="de-DE" sz="1600" b="0" dirty="0">
                <a:sym typeface="Wingdings 3" panose="05040102010807070707" pitchFamily="18" charset="2"/>
              </a:rPr>
              <a:t> </a:t>
            </a:r>
            <a:r>
              <a:rPr lang="de-DE" sz="1600" b="0" dirty="0" smtClean="0"/>
              <a:t>A3.2 </a:t>
            </a:r>
            <a:r>
              <a:rPr lang="de-DE" sz="1600" b="0" dirty="0" err="1" smtClean="0"/>
              <a:t>Conceptual</a:t>
            </a:r>
            <a:r>
              <a:rPr lang="de-DE" sz="1600" b="0" dirty="0" smtClean="0"/>
              <a:t> Model</a:t>
            </a:r>
            <a:r>
              <a:rPr lang="de-DE" sz="2400" dirty="0" smtClean="0"/>
              <a:t/>
            </a:r>
            <a:br>
              <a:rPr lang="de-DE" sz="2400" dirty="0" smtClean="0"/>
            </a:br>
            <a:r>
              <a:rPr lang="de-DE" sz="2400" dirty="0" smtClean="0"/>
              <a:t>A3.2.1 General </a:t>
            </a:r>
            <a:r>
              <a:rPr lang="de-DE" sz="2400" dirty="0" err="1" smtClean="0"/>
              <a:t>Aspects</a:t>
            </a:r>
            <a:endParaRPr lang="de-DE" sz="2400" b="0" dirty="0"/>
          </a:p>
        </p:txBody>
      </p:sp>
      <p:sp>
        <p:nvSpPr>
          <p:cNvPr id="2" name="Rechteck 1"/>
          <p:cNvSpPr/>
          <p:nvPr/>
        </p:nvSpPr>
        <p:spPr>
          <a:xfrm>
            <a:off x="716205" y="2762058"/>
            <a:ext cx="8108857" cy="376193"/>
          </a:xfrm>
          <a:prstGeom prst="rect">
            <a:avLst/>
          </a:prstGeom>
        </p:spPr>
        <p:txBody>
          <a:bodyPr wrap="square">
            <a:spAutoFit/>
          </a:bodyPr>
          <a:lstStyle/>
          <a:p>
            <a:pPr>
              <a:lnSpc>
                <a:spcPts val="2420"/>
              </a:lnSpc>
            </a:pPr>
            <a:r>
              <a:rPr lang="de-DE" sz="1600" b="1" dirty="0">
                <a:solidFill>
                  <a:srgbClr val="FFFFFF"/>
                </a:solidFill>
              </a:rPr>
              <a:t>Dr.-Ing. T. </a:t>
            </a:r>
            <a:r>
              <a:rPr lang="de-DE" sz="1600" b="1" dirty="0" smtClean="0">
                <a:solidFill>
                  <a:srgbClr val="FFFFFF"/>
                </a:solidFill>
              </a:rPr>
              <a:t>Reimann, Prof. Dr. Rudolf Liedl</a:t>
            </a:r>
            <a:endParaRPr kumimoji="0" lang="de-DE" sz="1600" b="1" i="0" u="none" strike="noStrike" kern="1200" cap="none" spc="0" normalizeH="0" baseline="0" noProof="0" dirty="0">
              <a:ln>
                <a:noFill/>
              </a:ln>
              <a:solidFill>
                <a:srgbClr val="FFFFFF"/>
              </a:solidFill>
              <a:effectLst/>
              <a:uLnTx/>
              <a:uFillTx/>
              <a:latin typeface="Open Sans"/>
            </a:endParaRPr>
          </a:p>
        </p:txBody>
      </p:sp>
      <p:sp>
        <p:nvSpPr>
          <p:cNvPr id="6" name="Titel 4"/>
          <p:cNvSpPr txBox="1">
            <a:spLocks/>
          </p:cNvSpPr>
          <p:nvPr/>
        </p:nvSpPr>
        <p:spPr>
          <a:xfrm>
            <a:off x="790860" y="1473463"/>
            <a:ext cx="7959549" cy="1104119"/>
          </a:xfrm>
          <a:prstGeom prst="rect">
            <a:avLst/>
          </a:prstGeom>
          <a:ln>
            <a:noFill/>
          </a:ln>
        </p:spPr>
        <p:txBody>
          <a:bodyPr vert="horz" lIns="0" tIns="0" rIns="0" bIns="0" rtlCol="0" anchor="t" anchorCtr="0">
            <a:noAutofit/>
          </a:bodyPr>
          <a:lstStyle>
            <a:lvl1pPr algn="l" defTabSz="914400" rtl="0" eaLnBrk="1" latinLnBrk="0" hangingPunct="1">
              <a:spcBef>
                <a:spcPct val="0"/>
              </a:spcBef>
              <a:buNone/>
              <a:defRPr sz="3200" b="1" kern="1200" baseline="0">
                <a:solidFill>
                  <a:schemeClr val="bg1"/>
                </a:solidFill>
                <a:latin typeface="Open Sans" panose="020B0606030504020204" pitchFamily="34" charset="0"/>
                <a:ea typeface="+mj-ea"/>
                <a:cs typeface="+mj-cs"/>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de-DE" sz="2400" b="1" i="0" u="none" strike="noStrike" kern="1200" cap="none" spc="0" normalizeH="0" baseline="0" noProof="0" dirty="0" err="1" smtClean="0">
                <a:ln>
                  <a:noFill/>
                </a:ln>
                <a:solidFill>
                  <a:srgbClr val="FFFFFF"/>
                </a:solidFill>
                <a:effectLst/>
                <a:uLnTx/>
                <a:uFillTx/>
                <a:latin typeface="Open Sans" panose="020B0606030504020204" pitchFamily="34" charset="0"/>
                <a:ea typeface="+mj-ea"/>
                <a:cs typeface="+mj-cs"/>
              </a:rPr>
              <a:t>Feasibility</a:t>
            </a:r>
            <a:r>
              <a:rPr kumimoji="0" lang="de-DE" sz="2400" b="1" i="0" u="none" strike="noStrike" kern="1200" cap="none" spc="0" normalizeH="0" baseline="0" noProof="0" dirty="0" smtClean="0">
                <a:ln>
                  <a:noFill/>
                </a:ln>
                <a:solidFill>
                  <a:srgbClr val="FFFFFF"/>
                </a:solidFill>
                <a:effectLst/>
                <a:uLnTx/>
                <a:uFillTx/>
                <a:latin typeface="Open Sans" panose="020B0606030504020204" pitchFamily="34" charset="0"/>
                <a:ea typeface="+mj-ea"/>
                <a:cs typeface="+mj-cs"/>
              </a:rPr>
              <a:t> of </a:t>
            </a:r>
            <a:r>
              <a:rPr lang="de-DE" sz="2400" dirty="0">
                <a:solidFill>
                  <a:srgbClr val="FFFFFF"/>
                </a:solidFill>
              </a:rPr>
              <a:t>M</a:t>
            </a:r>
            <a:r>
              <a:rPr kumimoji="0" lang="de-DE" sz="2400" b="1" i="0" u="none" strike="noStrike" kern="1200" cap="none" spc="0" normalizeH="0" baseline="0" noProof="0" dirty="0" err="1" smtClean="0">
                <a:ln>
                  <a:noFill/>
                </a:ln>
                <a:solidFill>
                  <a:srgbClr val="FFFFFF"/>
                </a:solidFill>
                <a:effectLst/>
                <a:uLnTx/>
                <a:uFillTx/>
                <a:latin typeface="Open Sans" panose="020B0606030504020204" pitchFamily="34" charset="0"/>
                <a:ea typeface="+mj-ea"/>
                <a:cs typeface="+mj-cs"/>
              </a:rPr>
              <a:t>anaged</a:t>
            </a:r>
            <a:r>
              <a:rPr kumimoji="0" lang="de-DE" sz="2400" b="1" i="0" u="none" strike="noStrike" kern="1200" cap="none" spc="0" normalizeH="0" baseline="0" noProof="0" dirty="0" smtClean="0">
                <a:ln>
                  <a:noFill/>
                </a:ln>
                <a:solidFill>
                  <a:srgbClr val="FFFFFF"/>
                </a:solidFill>
                <a:effectLst/>
                <a:uLnTx/>
                <a:uFillTx/>
                <a:latin typeface="Open Sans" panose="020B0606030504020204" pitchFamily="34" charset="0"/>
                <a:ea typeface="+mj-ea"/>
                <a:cs typeface="+mj-cs"/>
              </a:rPr>
              <a:t> </a:t>
            </a:r>
            <a:r>
              <a:rPr lang="de-DE" sz="2400" dirty="0">
                <a:solidFill>
                  <a:srgbClr val="FFFFFF"/>
                </a:solidFill>
              </a:rPr>
              <a:t>A</a:t>
            </a:r>
            <a:r>
              <a:rPr kumimoji="0" lang="de-DE" sz="2400" b="1" i="0" u="none" strike="noStrike" kern="1200" cap="none" spc="0" normalizeH="0" baseline="0" noProof="0" dirty="0" err="1" smtClean="0">
                <a:ln>
                  <a:noFill/>
                </a:ln>
                <a:solidFill>
                  <a:srgbClr val="FFFFFF"/>
                </a:solidFill>
                <a:effectLst/>
                <a:uLnTx/>
                <a:uFillTx/>
                <a:latin typeface="Open Sans" panose="020B0606030504020204" pitchFamily="34" charset="0"/>
                <a:ea typeface="+mj-ea"/>
                <a:cs typeface="+mj-cs"/>
              </a:rPr>
              <a:t>quifer</a:t>
            </a:r>
            <a:r>
              <a:rPr kumimoji="0" lang="de-DE" sz="2400" b="1" i="0" u="none" strike="noStrike" kern="1200" cap="none" spc="0" normalizeH="0" baseline="0" noProof="0" dirty="0" smtClean="0">
                <a:ln>
                  <a:noFill/>
                </a:ln>
                <a:solidFill>
                  <a:srgbClr val="FFFFFF"/>
                </a:solidFill>
                <a:effectLst/>
                <a:uLnTx/>
                <a:uFillTx/>
                <a:latin typeface="Open Sans" panose="020B0606030504020204" pitchFamily="34" charset="0"/>
                <a:ea typeface="+mj-ea"/>
                <a:cs typeface="+mj-cs"/>
              </a:rPr>
              <a:t> </a:t>
            </a:r>
            <a:r>
              <a:rPr lang="de-DE" sz="2400" dirty="0">
                <a:solidFill>
                  <a:srgbClr val="FFFFFF"/>
                </a:solidFill>
              </a:rPr>
              <a:t>R</a:t>
            </a:r>
            <a:r>
              <a:rPr kumimoji="0" lang="de-DE" sz="2400" b="1" i="0" u="none" strike="noStrike" kern="1200" cap="none" spc="0" normalizeH="0" baseline="0" noProof="0" dirty="0" err="1" smtClean="0">
                <a:ln>
                  <a:noFill/>
                </a:ln>
                <a:solidFill>
                  <a:srgbClr val="FFFFFF"/>
                </a:solidFill>
                <a:effectLst/>
                <a:uLnTx/>
                <a:uFillTx/>
                <a:latin typeface="Open Sans" panose="020B0606030504020204" pitchFamily="34" charset="0"/>
                <a:ea typeface="+mj-ea"/>
                <a:cs typeface="+mj-cs"/>
              </a:rPr>
              <a:t>echarge</a:t>
            </a:r>
            <a:r>
              <a:rPr kumimoji="0" lang="de-DE" sz="2400" b="1" i="0" u="none" strike="noStrike" kern="1200" cap="none" spc="0" normalizeH="0" baseline="0" noProof="0" dirty="0" smtClean="0">
                <a:ln>
                  <a:noFill/>
                </a:ln>
                <a:solidFill>
                  <a:srgbClr val="FFFFFF"/>
                </a:solidFill>
                <a:effectLst/>
                <a:uLnTx/>
                <a:uFillTx/>
                <a:latin typeface="Open Sans" panose="020B0606030504020204" pitchFamily="34" charset="0"/>
                <a:ea typeface="+mj-ea"/>
                <a:cs typeface="+mj-cs"/>
              </a:rPr>
              <a:t> – FEMAR</a:t>
            </a:r>
          </a:p>
          <a:p>
            <a:pPr marL="0" marR="0" lvl="0" indent="0" algn="l" defTabSz="914400" rtl="0" eaLnBrk="1" fontAlgn="auto" latinLnBrk="0" hangingPunct="1">
              <a:lnSpc>
                <a:spcPct val="150000"/>
              </a:lnSpc>
              <a:spcBef>
                <a:spcPct val="0"/>
              </a:spcBef>
              <a:spcAft>
                <a:spcPts val="0"/>
              </a:spcAft>
              <a:buClrTx/>
              <a:buSzTx/>
              <a:buFontTx/>
              <a:buNone/>
              <a:tabLst/>
              <a:defRPr/>
            </a:pPr>
            <a:r>
              <a:rPr lang="en-US" sz="2400" b="0" i="1" dirty="0" smtClean="0">
                <a:solidFill>
                  <a:srgbClr val="FFFFFF"/>
                </a:solidFill>
              </a:rPr>
              <a:t>Knowledge Transfer</a:t>
            </a:r>
            <a:endParaRPr kumimoji="0" lang="de-DE" sz="2400" b="0" i="1" u="none" strike="noStrike" kern="120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549171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396000" y="1305035"/>
            <a:ext cx="8364238" cy="791692"/>
          </a:xfrm>
          <a:prstGeom prst="rect">
            <a:avLst/>
          </a:prstGeom>
          <a:noFill/>
          <a:ln w="12700">
            <a:noFill/>
            <a:miter lim="800000"/>
            <a:headEnd/>
            <a:tailEnd/>
          </a:ln>
          <a:effectLst/>
        </p:spPr>
        <p:txBody>
          <a:bodyPr wrap="square">
            <a:sp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de-DE" sz="1600" b="0" i="0" u="none" strike="noStrike" kern="1200" cap="none" spc="0" normalizeH="0" baseline="0" noProof="0" dirty="0" smtClean="0">
                <a:ln>
                  <a:noFill/>
                </a:ln>
                <a:solidFill>
                  <a:srgbClr val="00305E"/>
                </a:solidFill>
                <a:effectLst/>
                <a:uLnTx/>
                <a:uFillTx/>
                <a:latin typeface="Open Sans"/>
                <a:ea typeface="+mn-ea"/>
                <a:cs typeface="+mn-cs"/>
              </a:rPr>
              <a:t>A </a:t>
            </a:r>
            <a:r>
              <a:rPr kumimoji="0" lang="de-DE" sz="1600" b="1" i="0" u="sng" strike="noStrike" kern="1200" cap="none" spc="0" normalizeH="0" baseline="0" noProof="0" dirty="0" err="1">
                <a:ln>
                  <a:noFill/>
                </a:ln>
                <a:solidFill>
                  <a:srgbClr val="00305E"/>
                </a:solidFill>
                <a:effectLst/>
                <a:uLnTx/>
                <a:uFillTx/>
                <a:latin typeface="Open Sans"/>
                <a:ea typeface="+mn-ea"/>
                <a:cs typeface="+mn-cs"/>
              </a:rPr>
              <a:t>conceptual</a:t>
            </a:r>
            <a:r>
              <a:rPr kumimoji="0" lang="de-DE" sz="1600" b="1" i="0" u="sng" strike="noStrike" kern="1200" cap="none" spc="0" normalizeH="0" baseline="0" noProof="0" dirty="0">
                <a:ln>
                  <a:noFill/>
                </a:ln>
                <a:solidFill>
                  <a:srgbClr val="00305E"/>
                </a:solidFill>
                <a:effectLst/>
                <a:uLnTx/>
                <a:uFillTx/>
                <a:latin typeface="Open Sans"/>
                <a:ea typeface="+mn-ea"/>
                <a:cs typeface="+mn-cs"/>
              </a:rPr>
              <a:t> model</a:t>
            </a:r>
            <a:r>
              <a:rPr kumimoji="0" lang="de-DE" sz="1600" b="1" i="0" u="none" strike="noStrike" kern="1200" cap="none" spc="0" normalizeH="0" baseline="0" noProof="0" dirty="0">
                <a:ln>
                  <a:noFill/>
                </a:ln>
                <a:solidFill>
                  <a:srgbClr val="00305E"/>
                </a:solidFill>
                <a:effectLst/>
                <a:uLnTx/>
                <a:uFillTx/>
                <a:latin typeface="Open Sans"/>
                <a:ea typeface="+mn-ea"/>
                <a:cs typeface="+mn-cs"/>
              </a:rPr>
              <a:t>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provides</a:t>
            </a:r>
            <a:r>
              <a:rPr kumimoji="0" lang="de-DE" sz="1600" b="0" i="0" u="none" strike="noStrike" kern="1200" cap="none" spc="0" normalizeH="0" baseline="0" noProof="0" dirty="0">
                <a:ln>
                  <a:noFill/>
                </a:ln>
                <a:solidFill>
                  <a:srgbClr val="00305E"/>
                </a:solidFill>
                <a:effectLst/>
                <a:uLnTx/>
                <a:uFillTx/>
                <a:latin typeface="Open Sans"/>
                <a:ea typeface="+mn-ea"/>
                <a:cs typeface="+mn-cs"/>
              </a:rPr>
              <a:t> a </a:t>
            </a:r>
            <a:r>
              <a:rPr kumimoji="0" lang="de-DE" sz="1600" b="1" i="0" u="none" strike="noStrike" kern="1200" cap="none" spc="0" normalizeH="0" baseline="0" noProof="0" dirty="0">
                <a:ln>
                  <a:noFill/>
                </a:ln>
                <a:solidFill>
                  <a:srgbClr val="00305E"/>
                </a:solidFill>
                <a:effectLst/>
                <a:uLnTx/>
                <a:uFillTx/>
                <a:latin typeface="Open Sans"/>
                <a:ea typeface="+mn-ea"/>
                <a:cs typeface="+mn-cs"/>
              </a:rPr>
              <a:t>qualitative</a:t>
            </a:r>
            <a:r>
              <a:rPr kumimoji="0" lang="de-DE" sz="1600" b="0" i="0" u="none" strike="noStrike" kern="1200" cap="none" spc="0" normalizeH="0" baseline="0" noProof="0" dirty="0">
                <a:ln>
                  <a:noFill/>
                </a:ln>
                <a:solidFill>
                  <a:srgbClr val="00305E"/>
                </a:solidFill>
                <a:effectLst/>
                <a:uLnTx/>
                <a:uFillTx/>
                <a:latin typeface="Open Sans"/>
                <a:ea typeface="+mn-ea"/>
                <a:cs typeface="+mn-cs"/>
              </a:rPr>
              <a:t>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representation</a:t>
            </a:r>
            <a:r>
              <a:rPr kumimoji="0" lang="de-DE" sz="1600" b="0" i="0" u="none" strike="noStrike" kern="1200" cap="none" spc="0" normalizeH="0" baseline="0" noProof="0" dirty="0">
                <a:ln>
                  <a:noFill/>
                </a:ln>
                <a:solidFill>
                  <a:srgbClr val="00305E"/>
                </a:solidFill>
                <a:effectLst/>
                <a:uLnTx/>
                <a:uFillTx/>
                <a:latin typeface="Open Sans"/>
                <a:ea typeface="+mn-ea"/>
                <a:cs typeface="+mn-cs"/>
              </a:rPr>
              <a:t> of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the</a:t>
            </a:r>
            <a:r>
              <a:rPr kumimoji="0" lang="de-DE" sz="1600" b="0" i="0" u="none" strike="noStrike" kern="1200" cap="none" spc="0" normalizeH="0" baseline="0" noProof="0" dirty="0">
                <a:ln>
                  <a:noFill/>
                </a:ln>
                <a:solidFill>
                  <a:srgbClr val="00305E"/>
                </a:solidFill>
                <a:effectLst/>
                <a:uLnTx/>
                <a:uFillTx/>
                <a:latin typeface="Open Sans"/>
                <a:ea typeface="+mn-ea"/>
                <a:cs typeface="+mn-cs"/>
              </a:rPr>
              <a:t> relevant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system</a:t>
            </a:r>
            <a:r>
              <a:rPr kumimoji="0" lang="de-DE" sz="1600" b="0" i="0" u="none" strike="noStrike" kern="1200" cap="none" spc="0" normalizeH="0" baseline="0" noProof="0" dirty="0">
                <a:ln>
                  <a:noFill/>
                </a:ln>
                <a:solidFill>
                  <a:srgbClr val="00305E"/>
                </a:solidFill>
                <a:effectLst/>
                <a:uLnTx/>
                <a:uFillTx/>
                <a:latin typeface="Open Sans"/>
                <a:ea typeface="+mn-ea"/>
                <a:cs typeface="+mn-cs"/>
              </a:rPr>
              <a:t>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components</a:t>
            </a:r>
            <a:r>
              <a:rPr kumimoji="0" lang="de-DE" sz="1600" b="0" i="0" u="none" strike="noStrike" kern="1200" cap="none" spc="0" normalizeH="0" baseline="0" noProof="0" dirty="0">
                <a:ln>
                  <a:noFill/>
                </a:ln>
                <a:solidFill>
                  <a:srgbClr val="00305E"/>
                </a:solidFill>
                <a:effectLst/>
                <a:uLnTx/>
                <a:uFillTx/>
                <a:latin typeface="Open Sans"/>
                <a:ea typeface="+mn-ea"/>
                <a:cs typeface="+mn-cs"/>
              </a:rPr>
              <a:t>,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processes</a:t>
            </a:r>
            <a:r>
              <a:rPr kumimoji="0" lang="de-DE" sz="1600" b="0" i="0" u="none" strike="noStrike" kern="1200" cap="none" spc="0" normalizeH="0" baseline="0" noProof="0" dirty="0">
                <a:ln>
                  <a:noFill/>
                </a:ln>
                <a:solidFill>
                  <a:srgbClr val="00305E"/>
                </a:solidFill>
                <a:effectLst/>
                <a:uLnTx/>
                <a:uFillTx/>
                <a:latin typeface="Open Sans"/>
                <a:ea typeface="+mn-ea"/>
                <a:cs typeface="+mn-cs"/>
              </a:rPr>
              <a:t> and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impacts</a:t>
            </a:r>
            <a:r>
              <a:rPr kumimoji="0" lang="de-DE" sz="1600" b="0" i="0" u="none" strike="noStrike" kern="1200" cap="none" spc="0" normalizeH="0" baseline="0" noProof="0" dirty="0">
                <a:ln>
                  <a:noFill/>
                </a:ln>
                <a:solidFill>
                  <a:srgbClr val="00305E"/>
                </a:solidFill>
                <a:effectLst/>
                <a:uLnTx/>
                <a:uFillTx/>
                <a:latin typeface="Open Sans"/>
                <a:ea typeface="+mn-ea"/>
                <a:cs typeface="+mn-cs"/>
              </a:rPr>
              <a:t> in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the</a:t>
            </a:r>
            <a:r>
              <a:rPr kumimoji="0" lang="de-DE" sz="1600" b="0" i="0" u="none" strike="noStrike" kern="1200" cap="none" spc="0" normalizeH="0" baseline="0" noProof="0" dirty="0">
                <a:ln>
                  <a:noFill/>
                </a:ln>
                <a:solidFill>
                  <a:srgbClr val="00305E"/>
                </a:solidFill>
                <a:effectLst/>
                <a:uLnTx/>
                <a:uFillTx/>
                <a:latin typeface="Open Sans"/>
                <a:ea typeface="+mn-ea"/>
                <a:cs typeface="+mn-cs"/>
              </a:rPr>
              <a:t>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area</a:t>
            </a:r>
            <a:r>
              <a:rPr kumimoji="0" lang="de-DE" sz="1600" b="0" i="0" u="none" strike="noStrike" kern="1200" cap="none" spc="0" normalizeH="0" baseline="0" noProof="0" dirty="0">
                <a:ln>
                  <a:noFill/>
                </a:ln>
                <a:solidFill>
                  <a:srgbClr val="00305E"/>
                </a:solidFill>
                <a:effectLst/>
                <a:uLnTx/>
                <a:uFillTx/>
                <a:latin typeface="Open Sans"/>
                <a:ea typeface="+mn-ea"/>
                <a:cs typeface="+mn-cs"/>
              </a:rPr>
              <a:t> of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investigation</a:t>
            </a:r>
            <a:r>
              <a:rPr kumimoji="0" lang="de-DE" sz="1600" b="0" i="0" u="none" strike="noStrike" kern="1200" cap="none" spc="0" normalizeH="0" baseline="0" noProof="0" dirty="0" smtClean="0">
                <a:ln>
                  <a:noFill/>
                </a:ln>
                <a:solidFill>
                  <a:srgbClr val="00305E"/>
                </a:solidFill>
                <a:effectLst/>
                <a:uLnTx/>
                <a:uFillTx/>
                <a:latin typeface="Open Sans"/>
                <a:ea typeface="+mn-ea"/>
                <a:cs typeface="+mn-cs"/>
              </a:rPr>
              <a:t>.</a:t>
            </a:r>
            <a:endParaRPr kumimoji="0" lang="de-DE" sz="1600" b="0" i="0" u="none" strike="noStrike" kern="1200" cap="none" spc="0" normalizeH="0" baseline="0" noProof="0" dirty="0">
              <a:ln>
                <a:noFill/>
              </a:ln>
              <a:solidFill>
                <a:srgbClr val="00305E"/>
              </a:solidFill>
              <a:effectLst/>
              <a:uLnTx/>
              <a:uFillTx/>
              <a:latin typeface="Open Sans"/>
              <a:ea typeface="+mn-ea"/>
              <a:cs typeface="+mn-cs"/>
            </a:endParaRPr>
          </a:p>
        </p:txBody>
      </p:sp>
      <p:sp>
        <p:nvSpPr>
          <p:cNvPr id="11" name="Textfeld 10"/>
          <p:cNvSpPr txBox="1"/>
          <p:nvPr/>
        </p:nvSpPr>
        <p:spPr>
          <a:xfrm>
            <a:off x="4854238" y="4976170"/>
            <a:ext cx="3906000" cy="70423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1" u="none" strike="noStrike" kern="1200" cap="none" spc="0" normalizeH="0" baseline="0" noProof="0" dirty="0" smtClean="0">
                <a:ln>
                  <a:noFill/>
                </a:ln>
                <a:solidFill>
                  <a:srgbClr val="00305E"/>
                </a:solidFill>
                <a:effectLst/>
                <a:uLnTx/>
                <a:uFillTx/>
                <a:latin typeface="Open Sans" panose="020B0606030504020204" pitchFamily="34" charset="0"/>
                <a:ea typeface="Open Sans" panose="020B0606030504020204" pitchFamily="34" charset="0"/>
                <a:cs typeface="Open Sans" panose="020B0606030504020204" pitchFamily="34" charset="0"/>
              </a:rPr>
              <a:t>Figure: Example of a conceptual model </a:t>
            </a:r>
            <a:r>
              <a:rPr kumimoji="0" lang="en-US" sz="1400" b="0" i="1" u="none" strike="noStrike" kern="1200" cap="none" spc="0" normalizeH="0" baseline="0" noProof="0" dirty="0" smtClean="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rPr>
              <a:t>(USGS WRIR 99-4224)</a:t>
            </a:r>
          </a:p>
        </p:txBody>
      </p:sp>
      <p:sp>
        <p:nvSpPr>
          <p:cNvPr id="13" name="Titel 2"/>
          <p:cNvSpPr txBox="1">
            <a:spLocks/>
          </p:cNvSpPr>
          <p:nvPr/>
        </p:nvSpPr>
        <p:spPr>
          <a:xfrm>
            <a:off x="395287" y="283218"/>
            <a:ext cx="8905876" cy="812280"/>
          </a:xfrm>
          <a:prstGeom prst="rect">
            <a:avLst/>
          </a:prstGeom>
          <a:ln>
            <a:noFill/>
          </a:ln>
        </p:spPr>
        <p:txBody>
          <a:bodyPr vert="horz" lIns="0" tIns="0" rIns="0" bIns="0" rtlCol="0" anchor="t" anchorCtr="0">
            <a:noAutofit/>
          </a:bodyPr>
          <a:lstStyle>
            <a:lvl1pPr algn="l" defTabSz="914400" rtl="0" eaLnBrk="1" latinLnBrk="0" hangingPunct="1">
              <a:spcBef>
                <a:spcPct val="0"/>
              </a:spcBef>
              <a:buNone/>
              <a:defRPr sz="2400" b="1" kern="1200" baseline="0">
                <a:solidFill>
                  <a:schemeClr val="tx2"/>
                </a:solidFill>
                <a:latin typeface="Open Sans" panose="020B0606030504020204" pitchFamily="34" charset="0"/>
                <a:ea typeface="+mj-ea"/>
                <a:cs typeface="+mj-cs"/>
              </a:defRPr>
            </a:lvl1pPr>
          </a:lstStyle>
          <a:p>
            <a:pPr>
              <a:lnSpc>
                <a:spcPct val="125000"/>
              </a:lnSpc>
            </a:pPr>
            <a:r>
              <a:rPr lang="en-US" dirty="0" smtClean="0">
                <a:solidFill>
                  <a:schemeClr val="bg1">
                    <a:lumMod val="75000"/>
                  </a:schemeClr>
                </a:solidFill>
              </a:rPr>
              <a:t>A3.2 Conceptual model</a:t>
            </a:r>
            <a:r>
              <a:rPr lang="en-US" dirty="0" smtClean="0"/>
              <a:t/>
            </a:r>
            <a:br>
              <a:rPr lang="en-US" dirty="0" smtClean="0"/>
            </a:br>
            <a:r>
              <a:rPr lang="en-US" dirty="0" smtClean="0"/>
              <a:t>A3.2.1 General aspects – The conceptual model</a:t>
            </a:r>
            <a:endParaRPr lang="en-US" b="0" dirty="0"/>
          </a:p>
        </p:txBody>
      </p:sp>
      <p:sp>
        <p:nvSpPr>
          <p:cNvPr id="14" name="Rechteck 13"/>
          <p:cNvSpPr/>
          <p:nvPr/>
        </p:nvSpPr>
        <p:spPr>
          <a:xfrm>
            <a:off x="396000" y="720000"/>
            <a:ext cx="8748000" cy="36000"/>
          </a:xfrm>
          <a:prstGeom prst="rect">
            <a:avLst/>
          </a:prstGeom>
          <a:solidFill>
            <a:srgbClr val="B2F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5" name="Rechteck 14"/>
          <p:cNvSpPr/>
          <p:nvPr/>
        </p:nvSpPr>
        <p:spPr>
          <a:xfrm>
            <a:off x="8676000" y="720000"/>
            <a:ext cx="468000" cy="36000"/>
          </a:xfrm>
          <a:prstGeom prst="rect">
            <a:avLst/>
          </a:prstGeom>
          <a:solidFill>
            <a:srgbClr val="135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8" name="Picture 2" descr="http://www.bgs.ac.uk/discoveringGeology/geologyOfBritain/minecraft/images/Thurrock_Geology_and_Top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000" y="2374527"/>
            <a:ext cx="3430738" cy="2601643"/>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p:cNvSpPr txBox="1"/>
          <p:nvPr/>
        </p:nvSpPr>
        <p:spPr>
          <a:xfrm>
            <a:off x="610967" y="5057615"/>
            <a:ext cx="3784819" cy="307777"/>
          </a:xfrm>
          <a:prstGeom prst="rect">
            <a:avLst/>
          </a:prstGeom>
          <a:noFill/>
        </p:spPr>
        <p:txBody>
          <a:bodyPr wrap="none" rtlCol="0">
            <a:spAutoFit/>
          </a:bodyPr>
          <a:lstStyle/>
          <a:p>
            <a:r>
              <a:rPr lang="en-US" sz="1400" i="1" dirty="0" smtClean="0"/>
              <a:t>Figure: British Geological Survey – West </a:t>
            </a:r>
            <a:r>
              <a:rPr lang="en-US" sz="1400" i="1" dirty="0" err="1" smtClean="0"/>
              <a:t>Thurrock</a:t>
            </a:r>
            <a:r>
              <a:rPr lang="en-US" sz="1400" i="1" dirty="0" smtClean="0"/>
              <a:t> </a:t>
            </a:r>
            <a:endParaRPr lang="en-US" sz="1400" i="1" dirty="0"/>
          </a:p>
        </p:txBody>
      </p:sp>
      <p:sp>
        <p:nvSpPr>
          <p:cNvPr id="10" name="Rechteck 9"/>
          <p:cNvSpPr/>
          <p:nvPr/>
        </p:nvSpPr>
        <p:spPr>
          <a:xfrm>
            <a:off x="610967" y="5365392"/>
            <a:ext cx="3784819" cy="461665"/>
          </a:xfrm>
          <a:prstGeom prst="rect">
            <a:avLst/>
          </a:prstGeom>
        </p:spPr>
        <p:txBody>
          <a:bodyPr wrap="square">
            <a:spAutoFit/>
          </a:bodyPr>
          <a:lstStyle/>
          <a:p>
            <a:r>
              <a:rPr lang="en-US" sz="1200" dirty="0">
                <a:solidFill>
                  <a:schemeClr val="bg1">
                    <a:lumMod val="65000"/>
                  </a:schemeClr>
                </a:solidFill>
              </a:rPr>
              <a:t>http://www.bgs.ac.uk/discoveringGeology/geologyOfBritain/minecraft/3d/home.html</a:t>
            </a:r>
          </a:p>
        </p:txBody>
      </p:sp>
      <p:pic>
        <p:nvPicPr>
          <p:cNvPr id="16" name="Picture 5" descr="fig15x"/>
          <p:cNvPicPr>
            <a:picLocks noChangeAspect="1" noChangeArrowheads="1"/>
          </p:cNvPicPr>
          <p:nvPr/>
        </p:nvPicPr>
        <p:blipFill>
          <a:blip r:embed="rId4"/>
          <a:srcRect/>
          <a:stretch>
            <a:fillRect/>
          </a:stretch>
        </p:blipFill>
        <p:spPr bwMode="auto">
          <a:xfrm>
            <a:off x="4770000" y="2374527"/>
            <a:ext cx="3897777" cy="2604694"/>
          </a:xfrm>
          <a:prstGeom prst="rect">
            <a:avLst/>
          </a:prstGeom>
          <a:noFill/>
          <a:ln w="9525">
            <a:noFill/>
            <a:miter lim="800000"/>
            <a:headEnd/>
            <a:tailEnd/>
          </a:ln>
        </p:spPr>
      </p:pic>
    </p:spTree>
    <p:extLst>
      <p:ext uri="{BB962C8B-B14F-4D97-AF65-F5344CB8AC3E}">
        <p14:creationId xmlns:p14="http://schemas.microsoft.com/office/powerpoint/2010/main" val="22043238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1"/>
          <p:cNvSpPr txBox="1">
            <a:spLocks/>
          </p:cNvSpPr>
          <p:nvPr/>
        </p:nvSpPr>
        <p:spPr>
          <a:xfrm>
            <a:off x="385763" y="1484313"/>
            <a:ext cx="8691562" cy="4249738"/>
          </a:xfrm>
          <a:prstGeom prst="rect">
            <a:avLst/>
          </a:prstGeom>
        </p:spPr>
        <p:txBody>
          <a:bodyPr/>
          <a:lstStyle>
            <a:lvl1pPr marL="0" indent="0" algn="l" defTabSz="914400" rtl="0" eaLnBrk="1" latinLnBrk="0" hangingPunct="1">
              <a:spcBef>
                <a:spcPts val="600"/>
              </a:spcBef>
              <a:buFont typeface="Arial" panose="020B0604020202020204" pitchFamily="34" charset="0"/>
              <a:buNone/>
              <a:defRPr sz="1600" kern="1200">
                <a:solidFill>
                  <a:schemeClr val="tx2"/>
                </a:solidFill>
                <a:latin typeface="Open Sans" panose="020B0606030504020204" pitchFamily="34" charset="0"/>
                <a:ea typeface="+mn-ea"/>
                <a:cs typeface="+mn-cs"/>
              </a:defRPr>
            </a:lvl1pPr>
            <a:lvl2pPr marL="396000" indent="-324000" algn="l" defTabSz="914400" rtl="0" eaLnBrk="1" latinLnBrk="0" hangingPunct="1">
              <a:spcBef>
                <a:spcPts val="300"/>
              </a:spcBef>
              <a:buFont typeface="Open Sans" panose="020B0606030504020204" pitchFamily="34" charset="0"/>
              <a:buChar char="—"/>
              <a:defRPr sz="1600" kern="1200">
                <a:solidFill>
                  <a:schemeClr val="tx2"/>
                </a:solidFill>
                <a:latin typeface="Open Sans" panose="020B0606030504020204" pitchFamily="34" charset="0"/>
                <a:ea typeface="+mn-ea"/>
                <a:cs typeface="+mn-cs"/>
              </a:defRPr>
            </a:lvl2pPr>
            <a:lvl3pPr marL="0" indent="0" algn="l" defTabSz="914400" rtl="0" eaLnBrk="1" latinLnBrk="0" hangingPunct="1">
              <a:spcBef>
                <a:spcPts val="600"/>
              </a:spcBef>
              <a:buFont typeface="Arial" panose="020B0604020202020204" pitchFamily="34" charset="0"/>
              <a:buNone/>
              <a:defRPr sz="1400" kern="1200">
                <a:solidFill>
                  <a:schemeClr val="tx2"/>
                </a:solidFill>
                <a:latin typeface="Open Sans" panose="020B0606030504020204" pitchFamily="34" charset="0"/>
                <a:ea typeface="+mn-ea"/>
                <a:cs typeface="+mn-cs"/>
              </a:defRPr>
            </a:lvl3pPr>
            <a:lvl4pPr marL="396000" indent="-216000" algn="l" defTabSz="914400" rtl="0" eaLnBrk="1" latinLnBrk="0" hangingPunct="1">
              <a:spcBef>
                <a:spcPts val="300"/>
              </a:spcBef>
              <a:buFont typeface="Symbol" panose="05050102010706020507" pitchFamily="18" charset="2"/>
              <a:buChar char="-"/>
              <a:defRPr sz="1400" kern="1200">
                <a:solidFill>
                  <a:schemeClr val="tx2"/>
                </a:solidFill>
                <a:latin typeface="Open Sans" panose="020B0606030504020204" pitchFamily="34" charset="0"/>
                <a:ea typeface="+mn-ea"/>
                <a:cs typeface="+mn-cs"/>
              </a:defRPr>
            </a:lvl4pPr>
            <a:lvl5pPr marL="576000" indent="-179388" algn="l" defTabSz="914400" rtl="0" eaLnBrk="1" latinLnBrk="0" hangingPunct="1">
              <a:spcBef>
                <a:spcPts val="300"/>
              </a:spcBef>
              <a:buFont typeface="Symbol" panose="05050102010706020507" pitchFamily="18" charset="2"/>
              <a:buChar char="-"/>
              <a:defRPr sz="1400" kern="1200" baseline="0">
                <a:solidFill>
                  <a:schemeClr val="tx2"/>
                </a:solidFill>
                <a:latin typeface="Open Sans" panose="020B0606030504020204" pitchFamily="34" charset="0"/>
                <a:ea typeface="+mn-ea"/>
                <a:cs typeface="+mn-cs"/>
              </a:defRPr>
            </a:lvl5pPr>
            <a:lvl6pPr marL="358775" indent="0" algn="l" defTabSz="914400" rtl="0" eaLnBrk="1" latinLnBrk="0" hangingPunct="1">
              <a:spcBef>
                <a:spcPts val="0"/>
              </a:spcBef>
              <a:buFont typeface="Arial" panose="020B0604020202020204" pitchFamily="34" charset="0"/>
              <a:buNone/>
              <a:defRPr sz="3200" b="1" kern="1200">
                <a:solidFill>
                  <a:schemeClr val="bg1"/>
                </a:solidFill>
                <a:latin typeface="+mn-lt"/>
                <a:ea typeface="+mn-ea"/>
                <a:cs typeface="+mn-cs"/>
              </a:defRPr>
            </a:lvl6pPr>
            <a:lvl7pPr marL="358775" indent="0" algn="l" defTabSz="914400" rtl="0" eaLnBrk="1" latinLnBrk="0" hangingPunct="1">
              <a:spcBef>
                <a:spcPts val="0"/>
              </a:spcBef>
              <a:buFont typeface="Arial" panose="020B0604020202020204" pitchFamily="34" charset="0"/>
              <a:buNone/>
              <a:defRPr sz="3200" kern="1200">
                <a:solidFill>
                  <a:schemeClr val="bg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de-DE" sz="1400" b="0" i="0" u="none" strike="noStrike" kern="1200" cap="none" spc="0" normalizeH="0" baseline="0" noProof="0" dirty="0">
              <a:ln>
                <a:noFill/>
              </a:ln>
              <a:solidFill>
                <a:srgbClr val="97C0F1"/>
              </a:solidFill>
              <a:effectLst/>
              <a:uLnTx/>
              <a:uFillTx/>
              <a:latin typeface="Open Sans" panose="020B0606030504020204" pitchFamily="34" charset="0"/>
              <a:ea typeface="+mn-ea"/>
              <a:cs typeface="+mn-cs"/>
            </a:endParaRPr>
          </a:p>
        </p:txBody>
      </p:sp>
      <p:sp>
        <p:nvSpPr>
          <p:cNvPr id="6" name="Textfeld 6"/>
          <p:cNvSpPr txBox="1">
            <a:spLocks noChangeArrowheads="1"/>
          </p:cNvSpPr>
          <p:nvPr/>
        </p:nvSpPr>
        <p:spPr bwMode="auto">
          <a:xfrm>
            <a:off x="408700" y="5151215"/>
            <a:ext cx="8035925" cy="923925"/>
          </a:xfrm>
          <a:prstGeom prst="rect">
            <a:avLst/>
          </a:prstGeom>
          <a:solidFill>
            <a:srgbClr val="FFFFFF"/>
          </a:solidFill>
          <a:ln w="25400" cap="flat" cmpd="sng" algn="ctr">
            <a:noFill/>
            <a:prstDash val="solid"/>
            <a:headEnd/>
            <a:tailEnd/>
          </a:ln>
          <a:effectLst/>
        </p:spPr>
        <p:txBody>
          <a:bodyPr>
            <a:spAutoFit/>
          </a:bodyPr>
          <a:lstStyle/>
          <a:p>
            <a:pPr marL="0" marR="0" lvl="0" indent="0" algn="l" defTabSz="914400" rtl="0" eaLnBrk="1" fontAlgn="auto" latinLnBrk="0" hangingPunct="1">
              <a:lnSpc>
                <a:spcPct val="150000"/>
              </a:lnSpc>
              <a:spcBef>
                <a:spcPts val="0"/>
              </a:spcBef>
              <a:spcAft>
                <a:spcPts val="0"/>
              </a:spcAft>
              <a:buClrTx/>
              <a:buSzTx/>
              <a:buFont typeface="Wingdings 3"/>
              <a:buChar char=""/>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rPr>
              <a:t> </a:t>
            </a:r>
            <a:r>
              <a:rPr kumimoji="0" lang="en-US" sz="1800" b="0" i="0" u="none" strike="noStrike" kern="0" cap="none" spc="0" normalizeH="0" baseline="0" noProof="0" dirty="0" smtClean="0">
                <a:ln>
                  <a:noFill/>
                </a:ln>
                <a:solidFill>
                  <a:srgbClr val="000000"/>
                </a:solidFill>
                <a:effectLst/>
                <a:uLnTx/>
                <a:uFillTx/>
                <a:latin typeface="Arial"/>
                <a:ea typeface="+mn-ea"/>
                <a:cs typeface="+mn-cs"/>
              </a:rPr>
              <a:t>qualitative </a:t>
            </a:r>
            <a:r>
              <a:rPr kumimoji="0" lang="en-US" sz="1800" b="0" i="0" u="none" strike="noStrike" kern="0" cap="none" spc="0" normalizeH="0" baseline="0" noProof="0" dirty="0">
                <a:ln>
                  <a:noFill/>
                </a:ln>
                <a:solidFill>
                  <a:srgbClr val="000000"/>
                </a:solidFill>
                <a:effectLst/>
                <a:uLnTx/>
                <a:uFillTx/>
                <a:latin typeface="Arial"/>
                <a:ea typeface="+mn-ea"/>
                <a:cs typeface="+mn-cs"/>
              </a:rPr>
              <a:t>system </a:t>
            </a:r>
            <a:r>
              <a:rPr kumimoji="0" lang="en-US" sz="1800" b="0" i="0" u="none" strike="noStrike" kern="0" cap="none" spc="0" normalizeH="0" baseline="0" noProof="0" dirty="0" smtClean="0">
                <a:ln>
                  <a:noFill/>
                </a:ln>
                <a:solidFill>
                  <a:srgbClr val="000000"/>
                </a:solidFill>
                <a:effectLst/>
                <a:uLnTx/>
                <a:uFillTx/>
                <a:latin typeface="Arial"/>
                <a:ea typeface="+mn-ea"/>
                <a:cs typeface="+mn-cs"/>
              </a:rPr>
              <a:t>behavior </a:t>
            </a:r>
            <a:r>
              <a:rPr kumimoji="0" lang="en-US" sz="1800" b="0" i="0" u="none" strike="noStrike" kern="0" cap="none" spc="0" normalizeH="0" baseline="0" noProof="0" dirty="0">
                <a:ln>
                  <a:noFill/>
                </a:ln>
                <a:solidFill>
                  <a:srgbClr val="000000"/>
                </a:solidFill>
                <a:effectLst/>
                <a:uLnTx/>
                <a:uFillTx/>
                <a:latin typeface="Arial"/>
                <a:ea typeface="+mn-ea"/>
                <a:cs typeface="+mn-cs"/>
              </a:rPr>
              <a:t>/ system understanding</a:t>
            </a:r>
          </a:p>
          <a:p>
            <a:pPr marL="0" marR="0" lvl="0" indent="0" algn="l" defTabSz="914400" rtl="0" eaLnBrk="1" fontAlgn="auto" latinLnBrk="0" hangingPunct="1">
              <a:lnSpc>
                <a:spcPct val="150000"/>
              </a:lnSpc>
              <a:spcBef>
                <a:spcPts val="0"/>
              </a:spcBef>
              <a:spcAft>
                <a:spcPts val="0"/>
              </a:spcAft>
              <a:buClrTx/>
              <a:buSzTx/>
              <a:buFont typeface="Wingdings 3"/>
              <a:buChar char=""/>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rPr>
              <a:t> prediction of natural / artificial influences</a:t>
            </a:r>
          </a:p>
        </p:txBody>
      </p:sp>
      <p:sp>
        <p:nvSpPr>
          <p:cNvPr id="7" name="Textfeld 6"/>
          <p:cNvSpPr txBox="1">
            <a:spLocks noChangeArrowheads="1"/>
          </p:cNvSpPr>
          <p:nvPr/>
        </p:nvSpPr>
        <p:spPr bwMode="auto">
          <a:xfrm>
            <a:off x="408700" y="1244319"/>
            <a:ext cx="8087600" cy="400110"/>
          </a:xfrm>
          <a:prstGeom prst="rect">
            <a:avLst/>
          </a:prstGeom>
          <a:solidFill>
            <a:srgbClr val="0B2A51"/>
          </a:solidFill>
          <a:ln w="25400" cap="flat" cmpd="sng" algn="ctr">
            <a:noFill/>
            <a:prstDash val="solid"/>
            <a:headEnd/>
            <a:tailEnd/>
          </a:ln>
          <a:effectLst/>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Open Sans"/>
                <a:ea typeface="+mn-ea"/>
                <a:cs typeface="+mn-cs"/>
              </a:rPr>
              <a:t>Adequate abstraction of complex hydrogeological settings</a:t>
            </a:r>
          </a:p>
        </p:txBody>
      </p:sp>
      <p:pic>
        <p:nvPicPr>
          <p:cNvPr id="8" name="Grafik 7" descr="vali_m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047" y="2471515"/>
            <a:ext cx="494823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3011" y="2471515"/>
            <a:ext cx="3071812"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feld 1"/>
          <p:cNvSpPr txBox="1">
            <a:spLocks noChangeArrowheads="1"/>
          </p:cNvSpPr>
          <p:nvPr/>
        </p:nvSpPr>
        <p:spPr bwMode="auto">
          <a:xfrm>
            <a:off x="540463" y="4822603"/>
            <a:ext cx="78277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2284413" indent="1588" eaLnBrk="0" fontAlgn="base" hangingPunct="0">
              <a:spcBef>
                <a:spcPct val="0"/>
              </a:spcBef>
              <a:spcAft>
                <a:spcPct val="0"/>
              </a:spcAft>
              <a:defRPr>
                <a:solidFill>
                  <a:schemeClr val="tx1"/>
                </a:solidFill>
                <a:latin typeface="Arial" panose="020B0604020202020204" pitchFamily="34" charset="0"/>
              </a:defRPr>
            </a:lvl6pPr>
            <a:lvl7pPr marL="2741613" indent="1588" eaLnBrk="0" fontAlgn="base" hangingPunct="0">
              <a:spcBef>
                <a:spcPct val="0"/>
              </a:spcBef>
              <a:spcAft>
                <a:spcPct val="0"/>
              </a:spcAft>
              <a:defRPr>
                <a:solidFill>
                  <a:schemeClr val="tx1"/>
                </a:solidFill>
                <a:latin typeface="Arial" panose="020B0604020202020204" pitchFamily="34" charset="0"/>
              </a:defRPr>
            </a:lvl7pPr>
            <a:lvl8pPr marL="3198813" indent="1588" eaLnBrk="0" fontAlgn="base" hangingPunct="0">
              <a:spcBef>
                <a:spcPct val="0"/>
              </a:spcBef>
              <a:spcAft>
                <a:spcPct val="0"/>
              </a:spcAft>
              <a:defRPr>
                <a:solidFill>
                  <a:schemeClr val="tx1"/>
                </a:solidFill>
                <a:latin typeface="Arial" panose="020B0604020202020204" pitchFamily="34" charset="0"/>
              </a:defRPr>
            </a:lvl8pPr>
            <a:lvl9pPr marL="3656013" indent="15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de-DE" sz="1800" b="0" i="1"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Reality (usually not visible!)		        Hydrogeological model</a:t>
            </a:r>
          </a:p>
        </p:txBody>
      </p:sp>
      <p:pic>
        <p:nvPicPr>
          <p:cNvPr id="12" name="Grafik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1934" y="2350865"/>
            <a:ext cx="3227388"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Ellipse 12"/>
          <p:cNvSpPr/>
          <p:nvPr/>
        </p:nvSpPr>
        <p:spPr>
          <a:xfrm>
            <a:off x="2137659" y="2574703"/>
            <a:ext cx="863600" cy="430212"/>
          </a:xfrm>
          <a:prstGeom prst="ellipse">
            <a:avLst/>
          </a:prstGeom>
          <a:noFill/>
          <a:ln w="25400" cap="flat" cmpd="sng" algn="ctr">
            <a:solidFill>
              <a:srgbClr val="FF0000"/>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FFFFFF"/>
              </a:solidFill>
              <a:effectLst/>
              <a:uLnTx/>
              <a:uFillTx/>
              <a:latin typeface="Arial"/>
              <a:ea typeface="+mn-ea"/>
              <a:cs typeface="+mn-cs"/>
            </a:endParaRPr>
          </a:p>
        </p:txBody>
      </p:sp>
      <p:sp>
        <p:nvSpPr>
          <p:cNvPr id="14" name="Rechteck 13"/>
          <p:cNvSpPr/>
          <p:nvPr/>
        </p:nvSpPr>
        <p:spPr>
          <a:xfrm>
            <a:off x="5666500" y="4786606"/>
            <a:ext cx="2663825" cy="441325"/>
          </a:xfrm>
          <a:prstGeom prst="rect">
            <a:avLst/>
          </a:prstGeom>
          <a:solidFill>
            <a:srgbClr val="FFFF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FFFFFF"/>
              </a:solidFill>
              <a:effectLst/>
              <a:uLnTx/>
              <a:uFillTx/>
              <a:latin typeface="Arial"/>
              <a:ea typeface="+mn-ea"/>
              <a:cs typeface="+mn-cs"/>
            </a:endParaRPr>
          </a:p>
        </p:txBody>
      </p:sp>
      <p:sp>
        <p:nvSpPr>
          <p:cNvPr id="4" name="Textfeld 3"/>
          <p:cNvSpPr txBox="1"/>
          <p:nvPr/>
        </p:nvSpPr>
        <p:spPr>
          <a:xfrm>
            <a:off x="345440" y="1675483"/>
            <a:ext cx="2993320" cy="461858"/>
          </a:xfrm>
          <a:prstGeom prst="rect">
            <a:avLst/>
          </a:prstGeom>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B2A51"/>
                </a:solidFill>
                <a:effectLst/>
                <a:uLnTx/>
                <a:uFillTx/>
                <a:latin typeface="Open Sans"/>
                <a:ea typeface="+mn-ea"/>
                <a:cs typeface="+mn-cs"/>
                <a:sym typeface="Wingdings 3" panose="05040102010807070707" pitchFamily="18" charset="2"/>
              </a:rPr>
              <a:t> </a:t>
            </a:r>
            <a:r>
              <a:rPr kumimoji="0" lang="en-US" sz="1800" b="0" i="0" u="sng" strike="noStrike" kern="1200" cap="none" spc="0" normalizeH="0" baseline="0" noProof="0" dirty="0" smtClean="0">
                <a:ln>
                  <a:noFill/>
                </a:ln>
                <a:solidFill>
                  <a:srgbClr val="0B2A51"/>
                </a:solidFill>
                <a:effectLst/>
                <a:uLnTx/>
                <a:uFillTx/>
                <a:latin typeface="Open Sans"/>
                <a:ea typeface="+mn-ea"/>
                <a:cs typeface="+mn-cs"/>
              </a:rPr>
              <a:t>Structures</a:t>
            </a:r>
            <a:r>
              <a:rPr kumimoji="0" lang="en-US" sz="1800" b="0" i="0" u="none" strike="noStrike" kern="1200" cap="none" spc="0" normalizeH="0" baseline="0" noProof="0" dirty="0" smtClean="0">
                <a:ln>
                  <a:noFill/>
                </a:ln>
                <a:solidFill>
                  <a:srgbClr val="0B2A51"/>
                </a:solidFill>
                <a:effectLst/>
                <a:uLnTx/>
                <a:uFillTx/>
                <a:latin typeface="Open Sans"/>
                <a:ea typeface="+mn-ea"/>
                <a:cs typeface="+mn-cs"/>
              </a:rPr>
              <a:t> / Boundaries</a:t>
            </a:r>
            <a:endParaRPr kumimoji="0" lang="de-DE" sz="1800" b="0" i="0" u="none" strike="noStrike" kern="1200" cap="none" spc="0" normalizeH="0" baseline="0" noProof="0" dirty="0" smtClean="0">
              <a:ln>
                <a:noFill/>
              </a:ln>
              <a:solidFill>
                <a:srgbClr val="0B2A51"/>
              </a:solidFill>
              <a:effectLst/>
              <a:uLnTx/>
              <a:uFillTx/>
              <a:latin typeface="Open Sans"/>
              <a:ea typeface="+mn-ea"/>
              <a:cs typeface="+mn-cs"/>
            </a:endParaRPr>
          </a:p>
        </p:txBody>
      </p:sp>
      <p:sp>
        <p:nvSpPr>
          <p:cNvPr id="16" name="Titel 2"/>
          <p:cNvSpPr txBox="1">
            <a:spLocks/>
          </p:cNvSpPr>
          <p:nvPr/>
        </p:nvSpPr>
        <p:spPr>
          <a:xfrm>
            <a:off x="395287" y="283218"/>
            <a:ext cx="8905876" cy="812280"/>
          </a:xfrm>
          <a:prstGeom prst="rect">
            <a:avLst/>
          </a:prstGeom>
          <a:ln>
            <a:noFill/>
          </a:ln>
        </p:spPr>
        <p:txBody>
          <a:bodyPr vert="horz" lIns="0" tIns="0" rIns="0" bIns="0" rtlCol="0" anchor="t" anchorCtr="0">
            <a:noAutofit/>
          </a:bodyPr>
          <a:lstStyle>
            <a:lvl1pPr algn="l" defTabSz="914400" rtl="0" eaLnBrk="1" latinLnBrk="0" hangingPunct="1">
              <a:spcBef>
                <a:spcPct val="0"/>
              </a:spcBef>
              <a:buNone/>
              <a:defRPr sz="2400" b="1" kern="1200" baseline="0">
                <a:solidFill>
                  <a:schemeClr val="tx2"/>
                </a:solidFill>
                <a:latin typeface="Open Sans" panose="020B0606030504020204" pitchFamily="34" charset="0"/>
                <a:ea typeface="+mj-ea"/>
                <a:cs typeface="+mj-cs"/>
              </a:defRPr>
            </a:lvl1pPr>
          </a:lstStyle>
          <a:p>
            <a:pPr>
              <a:lnSpc>
                <a:spcPct val="125000"/>
              </a:lnSpc>
            </a:pPr>
            <a:r>
              <a:rPr lang="en-US" dirty="0" smtClean="0">
                <a:solidFill>
                  <a:schemeClr val="bg1">
                    <a:lumMod val="75000"/>
                  </a:schemeClr>
                </a:solidFill>
              </a:rPr>
              <a:t>A3.2 Conceptual model</a:t>
            </a:r>
            <a:r>
              <a:rPr lang="en-US" dirty="0" smtClean="0"/>
              <a:t/>
            </a:r>
            <a:br>
              <a:rPr lang="en-US" dirty="0" smtClean="0"/>
            </a:br>
            <a:r>
              <a:rPr lang="en-US" dirty="0" smtClean="0"/>
              <a:t>A3.2.1 General aspects – The conceptual model</a:t>
            </a:r>
            <a:endParaRPr lang="en-US" b="0" dirty="0"/>
          </a:p>
        </p:txBody>
      </p:sp>
      <p:sp>
        <p:nvSpPr>
          <p:cNvPr id="17" name="Rechteck 16"/>
          <p:cNvSpPr/>
          <p:nvPr/>
        </p:nvSpPr>
        <p:spPr>
          <a:xfrm>
            <a:off x="396000" y="720000"/>
            <a:ext cx="8748000" cy="36000"/>
          </a:xfrm>
          <a:prstGeom prst="rect">
            <a:avLst/>
          </a:prstGeom>
          <a:solidFill>
            <a:srgbClr val="B2F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 name="Rechteck 17"/>
          <p:cNvSpPr/>
          <p:nvPr/>
        </p:nvSpPr>
        <p:spPr>
          <a:xfrm>
            <a:off x="8676000" y="720000"/>
            <a:ext cx="468000" cy="36000"/>
          </a:xfrm>
          <a:prstGeom prst="rect">
            <a:avLst/>
          </a:prstGeom>
          <a:solidFill>
            <a:srgbClr val="135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Tree>
    <p:extLst>
      <p:ext uri="{BB962C8B-B14F-4D97-AF65-F5344CB8AC3E}">
        <p14:creationId xmlns:p14="http://schemas.microsoft.com/office/powerpoint/2010/main" val="68395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xit"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7" descr="vali_mit"/>
          <p:cNvPicPr>
            <a:picLocks noChangeAspect="1" noChangeArrowheads="1"/>
          </p:cNvPicPr>
          <p:nvPr/>
        </p:nvPicPr>
        <p:blipFill>
          <a:blip r:embed="rId3" cstate="print"/>
          <a:srcRect r="14131" b="67014"/>
          <a:stretch>
            <a:fillRect/>
          </a:stretch>
        </p:blipFill>
        <p:spPr bwMode="auto">
          <a:xfrm>
            <a:off x="4044379" y="2068008"/>
            <a:ext cx="3712158" cy="1620000"/>
          </a:xfrm>
          <a:prstGeom prst="rect">
            <a:avLst/>
          </a:prstGeom>
          <a:noFill/>
          <a:ln w="9525">
            <a:noFill/>
            <a:miter lim="800000"/>
            <a:headEnd/>
            <a:tailEnd/>
          </a:ln>
        </p:spPr>
      </p:pic>
      <p:sp>
        <p:nvSpPr>
          <p:cNvPr id="8" name="Titel 2"/>
          <p:cNvSpPr txBox="1">
            <a:spLocks/>
          </p:cNvSpPr>
          <p:nvPr/>
        </p:nvSpPr>
        <p:spPr>
          <a:xfrm>
            <a:off x="395287" y="283218"/>
            <a:ext cx="8905876" cy="812280"/>
          </a:xfrm>
          <a:prstGeom prst="rect">
            <a:avLst/>
          </a:prstGeom>
          <a:ln>
            <a:noFill/>
          </a:ln>
        </p:spPr>
        <p:txBody>
          <a:bodyPr vert="horz" lIns="0" tIns="0" rIns="0" bIns="0" rtlCol="0" anchor="t" anchorCtr="0">
            <a:noAutofit/>
          </a:bodyPr>
          <a:lstStyle>
            <a:lvl1pPr algn="l" defTabSz="914400" rtl="0" eaLnBrk="1" latinLnBrk="0" hangingPunct="1">
              <a:spcBef>
                <a:spcPct val="0"/>
              </a:spcBef>
              <a:buNone/>
              <a:defRPr sz="2400" b="1" kern="1200" baseline="0">
                <a:solidFill>
                  <a:schemeClr val="tx2"/>
                </a:solidFill>
                <a:latin typeface="Open Sans" panose="020B0606030504020204" pitchFamily="34" charset="0"/>
                <a:ea typeface="+mj-ea"/>
                <a:cs typeface="+mj-cs"/>
              </a:defRPr>
            </a:lvl1pPr>
          </a:lstStyle>
          <a:p>
            <a:pPr>
              <a:lnSpc>
                <a:spcPct val="125000"/>
              </a:lnSpc>
            </a:pPr>
            <a:r>
              <a:rPr lang="en-US" dirty="0" smtClean="0">
                <a:solidFill>
                  <a:schemeClr val="bg1">
                    <a:lumMod val="75000"/>
                  </a:schemeClr>
                </a:solidFill>
              </a:rPr>
              <a:t>A3.2 Conceptual model</a:t>
            </a:r>
            <a:r>
              <a:rPr lang="en-US" dirty="0" smtClean="0"/>
              <a:t/>
            </a:r>
            <a:br>
              <a:rPr lang="en-US" dirty="0" smtClean="0"/>
            </a:br>
            <a:r>
              <a:rPr lang="en-US" dirty="0" smtClean="0"/>
              <a:t>A3.2.1 General aspects – The conceptual model</a:t>
            </a:r>
            <a:endParaRPr lang="en-US" b="0" dirty="0"/>
          </a:p>
        </p:txBody>
      </p:sp>
      <p:sp>
        <p:nvSpPr>
          <p:cNvPr id="9" name="Rechteck 8"/>
          <p:cNvSpPr/>
          <p:nvPr/>
        </p:nvSpPr>
        <p:spPr>
          <a:xfrm>
            <a:off x="396000" y="720000"/>
            <a:ext cx="8748000" cy="36000"/>
          </a:xfrm>
          <a:prstGeom prst="rect">
            <a:avLst/>
          </a:prstGeom>
          <a:solidFill>
            <a:srgbClr val="B2F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0" name="Rechteck 9"/>
          <p:cNvSpPr/>
          <p:nvPr/>
        </p:nvSpPr>
        <p:spPr>
          <a:xfrm>
            <a:off x="8676000" y="720000"/>
            <a:ext cx="468000" cy="36000"/>
          </a:xfrm>
          <a:prstGeom prst="rect">
            <a:avLst/>
          </a:prstGeom>
          <a:solidFill>
            <a:srgbClr val="135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11" name="Picture 2" descr="C:\00_Daten\01_Eigene Dateien\02 - Lehre\20 - HGHCM\V_HydrogeolModelle\FIG\S53.jpg"/>
          <p:cNvPicPr>
            <a:picLocks noChangeAspect="1" noChangeArrowheads="1"/>
          </p:cNvPicPr>
          <p:nvPr/>
        </p:nvPicPr>
        <p:blipFill rotWithShape="1">
          <a:blip r:embed="rId4" cstate="print"/>
          <a:srcRect l="2102" t="2671" r="3086" b="53043"/>
          <a:stretch/>
        </p:blipFill>
        <p:spPr bwMode="auto">
          <a:xfrm>
            <a:off x="363360" y="3995520"/>
            <a:ext cx="5537098" cy="2016000"/>
          </a:xfrm>
          <a:prstGeom prst="rect">
            <a:avLst/>
          </a:prstGeom>
          <a:noFill/>
        </p:spPr>
      </p:pic>
      <p:pic>
        <p:nvPicPr>
          <p:cNvPr id="12" name="Grafik 11" descr="bid_3"/>
          <p:cNvPicPr>
            <a:picLocks noChangeAspect="1"/>
          </p:cNvPicPr>
          <p:nvPr/>
        </p:nvPicPr>
        <p:blipFill>
          <a:blip r:embed="rId5" cstate="print"/>
          <a:srcRect/>
          <a:stretch>
            <a:fillRect/>
          </a:stretch>
        </p:blipFill>
        <p:spPr bwMode="auto">
          <a:xfrm>
            <a:off x="1419634" y="2087062"/>
            <a:ext cx="2159999" cy="1620000"/>
          </a:xfrm>
          <a:prstGeom prst="rect">
            <a:avLst/>
          </a:prstGeom>
          <a:noFill/>
          <a:ln w="9525">
            <a:noFill/>
            <a:miter lim="800000"/>
            <a:headEnd/>
            <a:tailEnd/>
          </a:ln>
        </p:spPr>
      </p:pic>
      <p:pic>
        <p:nvPicPr>
          <p:cNvPr id="13" name="Picture 11"/>
          <p:cNvPicPr>
            <a:picLocks noChangeAspect="1" noChangeArrowheads="1"/>
          </p:cNvPicPr>
          <p:nvPr/>
        </p:nvPicPr>
        <p:blipFill>
          <a:blip r:embed="rId6" cstate="print"/>
          <a:srcRect/>
          <a:stretch>
            <a:fillRect/>
          </a:stretch>
        </p:blipFill>
        <p:spPr bwMode="auto">
          <a:xfrm>
            <a:off x="6407035" y="4441073"/>
            <a:ext cx="2016125" cy="1379538"/>
          </a:xfrm>
          <a:prstGeom prst="rect">
            <a:avLst/>
          </a:prstGeom>
          <a:noFill/>
          <a:ln w="9525">
            <a:noFill/>
            <a:miter lim="800000"/>
            <a:headEnd/>
            <a:tailEnd/>
          </a:ln>
        </p:spPr>
      </p:pic>
      <p:sp>
        <p:nvSpPr>
          <p:cNvPr id="14" name="Textfeld 13"/>
          <p:cNvSpPr txBox="1"/>
          <p:nvPr/>
        </p:nvSpPr>
        <p:spPr>
          <a:xfrm>
            <a:off x="312649" y="1192782"/>
            <a:ext cx="8033589" cy="879087"/>
          </a:xfrm>
          <a:prstGeom prst="rect">
            <a:avLst/>
          </a:prstGeom>
          <a:noFill/>
        </p:spPr>
        <p:txBody>
          <a:bodyPr wrap="square" rtlCol="0">
            <a:spAutoFit/>
          </a:bodyPr>
          <a:lstStyle/>
          <a:p>
            <a:pPr>
              <a:lnSpc>
                <a:spcPct val="150000"/>
              </a:lnSpc>
            </a:pPr>
            <a:r>
              <a:rPr lang="en-US" b="1" dirty="0" smtClean="0">
                <a:latin typeface="+mj-lt"/>
              </a:rPr>
              <a:t>Conceptual Model = problem- and system adequate representation of the </a:t>
            </a:r>
            <a:r>
              <a:rPr lang="en-US" b="1" dirty="0" smtClean="0">
                <a:latin typeface="+mj-lt"/>
              </a:rPr>
              <a:t>nature</a:t>
            </a:r>
            <a:endParaRPr lang="en-US" b="1" dirty="0" smtClean="0">
              <a:latin typeface="+mj-lt"/>
            </a:endParaRPr>
          </a:p>
        </p:txBody>
      </p:sp>
    </p:spTree>
    <p:extLst>
      <p:ext uri="{BB962C8B-B14F-4D97-AF65-F5344CB8AC3E}">
        <p14:creationId xmlns:p14="http://schemas.microsoft.com/office/powerpoint/2010/main" val="327596474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nodeType="withEffect">
                                  <p:stCondLst>
                                    <p:cond delay="0"/>
                                  </p:stCondLst>
                                  <p:childTnLst>
                                    <p:animEffect transition="out" filter="blinds(horizontal)">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312649" y="1192782"/>
            <a:ext cx="8033589" cy="4247317"/>
          </a:xfrm>
          <a:prstGeom prst="rect">
            <a:avLst/>
          </a:prstGeom>
          <a:noFill/>
        </p:spPr>
        <p:txBody>
          <a:bodyPr wrap="square" rtlCol="0">
            <a:spAutoFit/>
          </a:bodyPr>
          <a:lstStyle/>
          <a:p>
            <a:pPr>
              <a:lnSpc>
                <a:spcPct val="150000"/>
              </a:lnSpc>
            </a:pPr>
            <a:r>
              <a:rPr lang="en-US" b="1" dirty="0" smtClean="0">
                <a:latin typeface="+mj-lt"/>
              </a:rPr>
              <a:t>Conceptual Model = problem- and system adequate representation of the </a:t>
            </a:r>
            <a:r>
              <a:rPr lang="en-US" b="1" dirty="0" smtClean="0">
                <a:latin typeface="+mj-lt"/>
              </a:rPr>
              <a:t>nature</a:t>
            </a:r>
          </a:p>
          <a:p>
            <a:pPr>
              <a:lnSpc>
                <a:spcPct val="150000"/>
              </a:lnSpc>
            </a:pPr>
            <a:endParaRPr lang="en-US" b="1" dirty="0" smtClean="0">
              <a:latin typeface="+mj-lt"/>
            </a:endParaRPr>
          </a:p>
          <a:p>
            <a:pPr>
              <a:lnSpc>
                <a:spcPct val="150000"/>
              </a:lnSpc>
            </a:pPr>
            <a:r>
              <a:rPr lang="en-US" dirty="0" smtClean="0">
                <a:latin typeface="+mj-lt"/>
              </a:rPr>
              <a:t>Includes</a:t>
            </a:r>
          </a:p>
          <a:p>
            <a:pPr marL="342900" indent="-342900">
              <a:lnSpc>
                <a:spcPct val="150000"/>
              </a:lnSpc>
              <a:buFont typeface="Arial" panose="020B0604020202020204" pitchFamily="34" charset="0"/>
              <a:buChar char="•"/>
            </a:pPr>
            <a:r>
              <a:rPr lang="en-US" dirty="0" smtClean="0">
                <a:latin typeface="+mj-lt"/>
              </a:rPr>
              <a:t>all physically relevant measures (reasonable simplified) regarding</a:t>
            </a:r>
            <a:r>
              <a:rPr lang="en-US" dirty="0">
                <a:latin typeface="+mj-lt"/>
              </a:rPr>
              <a:t> </a:t>
            </a:r>
            <a:r>
              <a:rPr lang="en-US" dirty="0" smtClean="0">
                <a:latin typeface="+mj-lt"/>
              </a:rPr>
              <a:t>time and space</a:t>
            </a:r>
          </a:p>
          <a:p>
            <a:pPr marL="342900" indent="-342900">
              <a:lnSpc>
                <a:spcPct val="150000"/>
              </a:lnSpc>
              <a:buFont typeface="Wingdings 3" panose="05040102010807070707" pitchFamily="18" charset="2"/>
              <a:buChar char=""/>
            </a:pPr>
            <a:r>
              <a:rPr lang="en-US" dirty="0" smtClean="0">
                <a:latin typeface="+mj-lt"/>
              </a:rPr>
              <a:t>qualitative system behavior / system understanding</a:t>
            </a:r>
          </a:p>
          <a:p>
            <a:pPr marL="342900" indent="-342900">
              <a:lnSpc>
                <a:spcPct val="150000"/>
              </a:lnSpc>
              <a:buFont typeface="Wingdings 3" panose="05040102010807070707" pitchFamily="18" charset="2"/>
              <a:buChar char=""/>
            </a:pPr>
            <a:r>
              <a:rPr lang="en-US" dirty="0" smtClean="0">
                <a:latin typeface="+mj-lt"/>
              </a:rPr>
              <a:t>suitable abstraction</a:t>
            </a:r>
          </a:p>
          <a:p>
            <a:pPr marL="342900" indent="-342900">
              <a:lnSpc>
                <a:spcPct val="150000"/>
              </a:lnSpc>
              <a:buFont typeface="Wingdings 3" panose="05040102010807070707" pitchFamily="18" charset="2"/>
              <a:buChar char=""/>
            </a:pPr>
            <a:r>
              <a:rPr lang="en-US" dirty="0" smtClean="0">
                <a:latin typeface="+mj-lt"/>
              </a:rPr>
              <a:t>functional behavior</a:t>
            </a:r>
          </a:p>
          <a:p>
            <a:pPr>
              <a:lnSpc>
                <a:spcPct val="150000"/>
              </a:lnSpc>
            </a:pPr>
            <a:r>
              <a:rPr lang="en-US" dirty="0" smtClean="0">
                <a:latin typeface="+mj-lt"/>
              </a:rPr>
              <a:t>= often an individual interpretation of existing data &amp; knowledge</a:t>
            </a:r>
          </a:p>
        </p:txBody>
      </p:sp>
      <p:sp>
        <p:nvSpPr>
          <p:cNvPr id="7" name="Titel 2"/>
          <p:cNvSpPr txBox="1">
            <a:spLocks/>
          </p:cNvSpPr>
          <p:nvPr/>
        </p:nvSpPr>
        <p:spPr>
          <a:xfrm>
            <a:off x="395287" y="283218"/>
            <a:ext cx="8905876" cy="812280"/>
          </a:xfrm>
          <a:prstGeom prst="rect">
            <a:avLst/>
          </a:prstGeom>
          <a:ln>
            <a:noFill/>
          </a:ln>
        </p:spPr>
        <p:txBody>
          <a:bodyPr vert="horz" lIns="0" tIns="0" rIns="0" bIns="0" rtlCol="0" anchor="t" anchorCtr="0">
            <a:noAutofit/>
          </a:bodyPr>
          <a:lstStyle>
            <a:lvl1pPr algn="l" defTabSz="914400" rtl="0" eaLnBrk="1" latinLnBrk="0" hangingPunct="1">
              <a:spcBef>
                <a:spcPct val="0"/>
              </a:spcBef>
              <a:buNone/>
              <a:defRPr sz="2400" b="1" kern="1200" baseline="0">
                <a:solidFill>
                  <a:schemeClr val="tx2"/>
                </a:solidFill>
                <a:latin typeface="Open Sans" panose="020B0606030504020204" pitchFamily="34" charset="0"/>
                <a:ea typeface="+mj-ea"/>
                <a:cs typeface="+mj-cs"/>
              </a:defRPr>
            </a:lvl1pPr>
          </a:lstStyle>
          <a:p>
            <a:pPr>
              <a:lnSpc>
                <a:spcPct val="125000"/>
              </a:lnSpc>
            </a:pPr>
            <a:r>
              <a:rPr lang="en-US" dirty="0" smtClean="0">
                <a:solidFill>
                  <a:schemeClr val="bg1">
                    <a:lumMod val="75000"/>
                  </a:schemeClr>
                </a:solidFill>
              </a:rPr>
              <a:t>A3.2 Conceptual model</a:t>
            </a:r>
            <a:r>
              <a:rPr lang="en-US" dirty="0" smtClean="0"/>
              <a:t/>
            </a:r>
            <a:br>
              <a:rPr lang="en-US" dirty="0" smtClean="0"/>
            </a:br>
            <a:r>
              <a:rPr lang="en-US" dirty="0" smtClean="0"/>
              <a:t>A3.2.1 General aspects – The conceptual model</a:t>
            </a:r>
            <a:endParaRPr lang="en-US" b="0" dirty="0"/>
          </a:p>
        </p:txBody>
      </p:sp>
      <p:sp>
        <p:nvSpPr>
          <p:cNvPr id="8" name="Rechteck 7"/>
          <p:cNvSpPr/>
          <p:nvPr/>
        </p:nvSpPr>
        <p:spPr>
          <a:xfrm>
            <a:off x="396000" y="720000"/>
            <a:ext cx="8748000" cy="36000"/>
          </a:xfrm>
          <a:prstGeom prst="rect">
            <a:avLst/>
          </a:prstGeom>
          <a:solidFill>
            <a:srgbClr val="B2F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 name="Rechteck 8"/>
          <p:cNvSpPr/>
          <p:nvPr/>
        </p:nvSpPr>
        <p:spPr>
          <a:xfrm>
            <a:off x="8676000" y="720000"/>
            <a:ext cx="468000" cy="36000"/>
          </a:xfrm>
          <a:prstGeom prst="rect">
            <a:avLst/>
          </a:prstGeom>
          <a:solidFill>
            <a:srgbClr val="135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Tree>
    <p:extLst>
      <p:ext uri="{BB962C8B-B14F-4D97-AF65-F5344CB8AC3E}">
        <p14:creationId xmlns:p14="http://schemas.microsoft.com/office/powerpoint/2010/main" val="15769413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396000" y="1463040"/>
            <a:ext cx="1707519" cy="923330"/>
          </a:xfrm>
          <a:prstGeom prst="rect">
            <a:avLst/>
          </a:prstGeom>
        </p:spPr>
        <p:txBody>
          <a:bodyPr wrap="non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0B2A51"/>
                </a:solidFill>
                <a:effectLst/>
                <a:uLnTx/>
                <a:uFillTx/>
                <a:latin typeface="Open Sans"/>
                <a:ea typeface="+mn-ea"/>
                <a:cs typeface="+mn-cs"/>
              </a:rPr>
              <a:t>(1D)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smtClean="0">
                <a:ln>
                  <a:noFill/>
                </a:ln>
                <a:solidFill>
                  <a:srgbClr val="0B2A51"/>
                </a:solidFill>
                <a:effectLst/>
                <a:uLnTx/>
                <a:uFillTx/>
                <a:latin typeface="Open Sans"/>
                <a:ea typeface="+mn-ea"/>
                <a:cs typeface="+mn-cs"/>
              </a:rPr>
              <a:t>2D vertical</a:t>
            </a:r>
          </a:p>
        </p:txBody>
      </p:sp>
      <p:pic>
        <p:nvPicPr>
          <p:cNvPr id="6" name="Grafik 5"/>
          <p:cNvPicPr>
            <a:picLocks noChangeAspect="1"/>
          </p:cNvPicPr>
          <p:nvPr/>
        </p:nvPicPr>
        <p:blipFill>
          <a:blip r:embed="rId3"/>
          <a:stretch>
            <a:fillRect/>
          </a:stretch>
        </p:blipFill>
        <p:spPr>
          <a:xfrm>
            <a:off x="2594921" y="1193603"/>
            <a:ext cx="4202888" cy="3628081"/>
          </a:xfrm>
          <a:prstGeom prst="rect">
            <a:avLst/>
          </a:prstGeom>
        </p:spPr>
      </p:pic>
      <p:pic>
        <p:nvPicPr>
          <p:cNvPr id="7" name="Grafik 6"/>
          <p:cNvPicPr>
            <a:picLocks noChangeAspect="1"/>
          </p:cNvPicPr>
          <p:nvPr/>
        </p:nvPicPr>
        <p:blipFill>
          <a:blip r:embed="rId4"/>
          <a:stretch>
            <a:fillRect/>
          </a:stretch>
        </p:blipFill>
        <p:spPr>
          <a:xfrm>
            <a:off x="5096744" y="3217366"/>
            <a:ext cx="3924848" cy="2753109"/>
          </a:xfrm>
          <a:prstGeom prst="rect">
            <a:avLst/>
          </a:prstGeom>
        </p:spPr>
      </p:pic>
      <p:sp>
        <p:nvSpPr>
          <p:cNvPr id="9" name="Titel 2"/>
          <p:cNvSpPr txBox="1">
            <a:spLocks/>
          </p:cNvSpPr>
          <p:nvPr/>
        </p:nvSpPr>
        <p:spPr>
          <a:xfrm>
            <a:off x="395287" y="283218"/>
            <a:ext cx="8905876" cy="812280"/>
          </a:xfrm>
          <a:prstGeom prst="rect">
            <a:avLst/>
          </a:prstGeom>
          <a:ln>
            <a:noFill/>
          </a:ln>
        </p:spPr>
        <p:txBody>
          <a:bodyPr vert="horz" lIns="0" tIns="0" rIns="0" bIns="0" rtlCol="0" anchor="t" anchorCtr="0">
            <a:noAutofit/>
          </a:bodyPr>
          <a:lstStyle>
            <a:lvl1pPr algn="l" defTabSz="914400" rtl="0" eaLnBrk="1" latinLnBrk="0" hangingPunct="1">
              <a:spcBef>
                <a:spcPct val="0"/>
              </a:spcBef>
              <a:buNone/>
              <a:defRPr sz="2400" b="1" kern="1200" baseline="0">
                <a:solidFill>
                  <a:schemeClr val="tx2"/>
                </a:solidFill>
                <a:latin typeface="Open Sans" panose="020B0606030504020204" pitchFamily="34" charset="0"/>
                <a:ea typeface="+mj-ea"/>
                <a:cs typeface="+mj-cs"/>
              </a:defRPr>
            </a:lvl1pPr>
          </a:lstStyle>
          <a:p>
            <a:pPr>
              <a:lnSpc>
                <a:spcPct val="125000"/>
              </a:lnSpc>
            </a:pPr>
            <a:r>
              <a:rPr lang="en-US" dirty="0" smtClean="0">
                <a:solidFill>
                  <a:schemeClr val="bg1">
                    <a:lumMod val="75000"/>
                  </a:schemeClr>
                </a:solidFill>
              </a:rPr>
              <a:t>A3.2 Conceptual model</a:t>
            </a:r>
            <a:r>
              <a:rPr lang="en-US" dirty="0" smtClean="0"/>
              <a:t/>
            </a:r>
            <a:br>
              <a:rPr lang="en-US" dirty="0" smtClean="0"/>
            </a:br>
            <a:r>
              <a:rPr lang="en-US" dirty="0" smtClean="0"/>
              <a:t>A3.2.1 General aspects – Model dimension </a:t>
            </a:r>
            <a:endParaRPr lang="en-US" b="0" dirty="0"/>
          </a:p>
        </p:txBody>
      </p:sp>
      <p:sp>
        <p:nvSpPr>
          <p:cNvPr id="10" name="Rechteck 9"/>
          <p:cNvSpPr/>
          <p:nvPr/>
        </p:nvSpPr>
        <p:spPr>
          <a:xfrm>
            <a:off x="396000" y="720000"/>
            <a:ext cx="8748000" cy="36000"/>
          </a:xfrm>
          <a:prstGeom prst="rect">
            <a:avLst/>
          </a:prstGeom>
          <a:solidFill>
            <a:srgbClr val="B2F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1" name="Rechteck 10"/>
          <p:cNvSpPr/>
          <p:nvPr/>
        </p:nvSpPr>
        <p:spPr>
          <a:xfrm>
            <a:off x="8676000" y="720000"/>
            <a:ext cx="468000" cy="36000"/>
          </a:xfrm>
          <a:prstGeom prst="rect">
            <a:avLst/>
          </a:prstGeom>
          <a:solidFill>
            <a:srgbClr val="135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Tree>
    <p:extLst>
      <p:ext uri="{BB962C8B-B14F-4D97-AF65-F5344CB8AC3E}">
        <p14:creationId xmlns:p14="http://schemas.microsoft.com/office/powerpoint/2010/main" val="59586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396000" y="1463040"/>
            <a:ext cx="2023311" cy="1754326"/>
          </a:xfrm>
          <a:prstGeom prst="rect">
            <a:avLst/>
          </a:prstGeom>
        </p:spPr>
        <p:txBody>
          <a:bodyPr wrap="non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0B2A51"/>
                </a:solidFill>
                <a:effectLst/>
                <a:uLnTx/>
                <a:uFillTx/>
                <a:latin typeface="Open Sans"/>
                <a:ea typeface="+mn-ea"/>
                <a:cs typeface="+mn-cs"/>
              </a:rPr>
              <a:t>(1D)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0B2A51"/>
                </a:solidFill>
                <a:effectLst/>
                <a:uLnTx/>
                <a:uFillTx/>
                <a:latin typeface="Open Sans"/>
                <a:ea typeface="+mn-ea"/>
                <a:cs typeface="+mn-cs"/>
              </a:rPr>
              <a:t>2D vertical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smtClean="0">
                <a:ln>
                  <a:noFill/>
                </a:ln>
                <a:solidFill>
                  <a:srgbClr val="0B2A51"/>
                </a:solidFill>
                <a:effectLst/>
                <a:uLnTx/>
                <a:uFillTx/>
                <a:latin typeface="Open Sans"/>
                <a:ea typeface="+mn-ea"/>
                <a:cs typeface="+mn-cs"/>
              </a:rPr>
              <a:t>2D horizontal</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1800" b="0" i="0" u="none" strike="noStrike" kern="1200" cap="none" spc="0" normalizeH="0" baseline="0" noProof="0" dirty="0" smtClean="0">
              <a:ln>
                <a:noFill/>
              </a:ln>
              <a:solidFill>
                <a:srgbClr val="0B2A51"/>
              </a:solidFill>
              <a:effectLst/>
              <a:uLnTx/>
              <a:uFillTx/>
              <a:latin typeface="Open Sans"/>
              <a:ea typeface="+mn-ea"/>
              <a:cs typeface="+mn-cs"/>
            </a:endParaRPr>
          </a:p>
        </p:txBody>
      </p:sp>
      <p:pic>
        <p:nvPicPr>
          <p:cNvPr id="8" name="Grafik 7"/>
          <p:cNvPicPr>
            <a:picLocks noChangeAspect="1"/>
          </p:cNvPicPr>
          <p:nvPr/>
        </p:nvPicPr>
        <p:blipFill>
          <a:blip r:embed="rId3">
            <a:clrChange>
              <a:clrFrom>
                <a:srgbClr val="FFFFFF"/>
              </a:clrFrom>
              <a:clrTo>
                <a:srgbClr val="FFFFFF">
                  <a:alpha val="0"/>
                </a:srgbClr>
              </a:clrTo>
            </a:clrChange>
          </a:blip>
          <a:stretch>
            <a:fillRect/>
          </a:stretch>
        </p:blipFill>
        <p:spPr>
          <a:xfrm>
            <a:off x="1709602" y="3335118"/>
            <a:ext cx="6029640" cy="2569220"/>
          </a:xfrm>
          <a:prstGeom prst="rect">
            <a:avLst/>
          </a:prstGeom>
        </p:spPr>
      </p:pic>
      <p:sp>
        <p:nvSpPr>
          <p:cNvPr id="10" name="Textfeld 9"/>
          <p:cNvSpPr txBox="1"/>
          <p:nvPr/>
        </p:nvSpPr>
        <p:spPr>
          <a:xfrm>
            <a:off x="6512656" y="5765839"/>
            <a:ext cx="245317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smtClean="0">
                <a:ln>
                  <a:noFill/>
                </a:ln>
                <a:solidFill>
                  <a:srgbClr val="FFFFFF">
                    <a:lumMod val="50000"/>
                  </a:srgbClr>
                </a:solidFill>
                <a:effectLst/>
                <a:uLnTx/>
                <a:uFillTx/>
                <a:latin typeface="Open Sans"/>
                <a:ea typeface="+mn-ea"/>
                <a:cs typeface="+mn-cs"/>
              </a:rPr>
              <a:t>Figures from Anderson et al. 2015</a:t>
            </a:r>
          </a:p>
        </p:txBody>
      </p:sp>
      <p:pic>
        <p:nvPicPr>
          <p:cNvPr id="11" name="Grafik 10"/>
          <p:cNvPicPr>
            <a:picLocks noChangeAspect="1"/>
          </p:cNvPicPr>
          <p:nvPr/>
        </p:nvPicPr>
        <p:blipFill rotWithShape="1">
          <a:blip r:embed="rId4"/>
          <a:srcRect l="1115"/>
          <a:stretch/>
        </p:blipFill>
        <p:spPr>
          <a:xfrm>
            <a:off x="3652200" y="1112190"/>
            <a:ext cx="5257800" cy="2302065"/>
          </a:xfrm>
          <a:prstGeom prst="rect">
            <a:avLst/>
          </a:prstGeom>
        </p:spPr>
      </p:pic>
      <p:sp>
        <p:nvSpPr>
          <p:cNvPr id="12" name="Titel 2"/>
          <p:cNvSpPr txBox="1">
            <a:spLocks/>
          </p:cNvSpPr>
          <p:nvPr/>
        </p:nvSpPr>
        <p:spPr>
          <a:xfrm>
            <a:off x="395287" y="283218"/>
            <a:ext cx="8905876" cy="812280"/>
          </a:xfrm>
          <a:prstGeom prst="rect">
            <a:avLst/>
          </a:prstGeom>
          <a:ln>
            <a:noFill/>
          </a:ln>
        </p:spPr>
        <p:txBody>
          <a:bodyPr vert="horz" lIns="0" tIns="0" rIns="0" bIns="0" rtlCol="0" anchor="t" anchorCtr="0">
            <a:noAutofit/>
          </a:bodyPr>
          <a:lstStyle>
            <a:lvl1pPr algn="l" defTabSz="914400" rtl="0" eaLnBrk="1" latinLnBrk="0" hangingPunct="1">
              <a:spcBef>
                <a:spcPct val="0"/>
              </a:spcBef>
              <a:buNone/>
              <a:defRPr sz="2400" b="1" kern="1200" baseline="0">
                <a:solidFill>
                  <a:schemeClr val="tx2"/>
                </a:solidFill>
                <a:latin typeface="Open Sans" panose="020B0606030504020204" pitchFamily="34" charset="0"/>
                <a:ea typeface="+mj-ea"/>
                <a:cs typeface="+mj-cs"/>
              </a:defRPr>
            </a:lvl1pPr>
          </a:lstStyle>
          <a:p>
            <a:pPr>
              <a:lnSpc>
                <a:spcPct val="125000"/>
              </a:lnSpc>
            </a:pPr>
            <a:r>
              <a:rPr lang="en-US" dirty="0" smtClean="0">
                <a:solidFill>
                  <a:schemeClr val="bg1">
                    <a:lumMod val="75000"/>
                  </a:schemeClr>
                </a:solidFill>
              </a:rPr>
              <a:t>A3.2 Conceptual model</a:t>
            </a:r>
            <a:r>
              <a:rPr lang="en-US" dirty="0" smtClean="0"/>
              <a:t/>
            </a:r>
            <a:br>
              <a:rPr lang="en-US" dirty="0" smtClean="0"/>
            </a:br>
            <a:r>
              <a:rPr lang="en-US" dirty="0" smtClean="0"/>
              <a:t>A3.2.1 General aspects – Model dimension </a:t>
            </a:r>
            <a:endParaRPr lang="en-US" b="0" dirty="0"/>
          </a:p>
        </p:txBody>
      </p:sp>
      <p:sp>
        <p:nvSpPr>
          <p:cNvPr id="13" name="Rechteck 12"/>
          <p:cNvSpPr/>
          <p:nvPr/>
        </p:nvSpPr>
        <p:spPr>
          <a:xfrm>
            <a:off x="396000" y="720000"/>
            <a:ext cx="8748000" cy="36000"/>
          </a:xfrm>
          <a:prstGeom prst="rect">
            <a:avLst/>
          </a:prstGeom>
          <a:solidFill>
            <a:srgbClr val="B2F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4" name="Rechteck 13"/>
          <p:cNvSpPr/>
          <p:nvPr/>
        </p:nvSpPr>
        <p:spPr>
          <a:xfrm>
            <a:off x="8676000" y="720000"/>
            <a:ext cx="468000" cy="36000"/>
          </a:xfrm>
          <a:prstGeom prst="rect">
            <a:avLst/>
          </a:prstGeom>
          <a:solidFill>
            <a:srgbClr val="135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Tree>
    <p:extLst>
      <p:ext uri="{BB962C8B-B14F-4D97-AF65-F5344CB8AC3E}">
        <p14:creationId xmlns:p14="http://schemas.microsoft.com/office/powerpoint/2010/main" val="18787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396000" y="1463040"/>
            <a:ext cx="1920719" cy="3831818"/>
          </a:xfrm>
          <a:prstGeom prst="rect">
            <a:avLst/>
          </a:prstGeom>
        </p:spPr>
        <p:txBody>
          <a:bodyPr wrap="non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0B2A51"/>
                </a:solidFill>
                <a:effectLst/>
                <a:uLnTx/>
                <a:uFillTx/>
                <a:latin typeface="Open Sans"/>
                <a:ea typeface="+mn-ea"/>
                <a:cs typeface="+mn-cs"/>
              </a:rPr>
              <a:t>(1D)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0B2A51"/>
                </a:solidFill>
                <a:effectLst/>
                <a:uLnTx/>
                <a:uFillTx/>
                <a:latin typeface="Open Sans"/>
                <a:ea typeface="+mn-ea"/>
                <a:cs typeface="+mn-cs"/>
              </a:rPr>
              <a:t>2D vertical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0B2A51"/>
                </a:solidFill>
                <a:effectLst/>
                <a:uLnTx/>
                <a:uFillTx/>
                <a:latin typeface="Open Sans"/>
                <a:ea typeface="+mn-ea"/>
                <a:cs typeface="+mn-cs"/>
              </a:rPr>
              <a:t>2D horizontal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smtClean="0">
                <a:ln>
                  <a:noFill/>
                </a:ln>
                <a:solidFill>
                  <a:srgbClr val="0B2A51"/>
                </a:solidFill>
                <a:effectLst/>
                <a:uLnTx/>
                <a:uFillTx/>
                <a:latin typeface="Open Sans"/>
                <a:ea typeface="+mn-ea"/>
                <a:cs typeface="+mn-cs"/>
              </a:rPr>
              <a:t>3D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B2A51"/>
              </a:solidFill>
              <a:effectLst/>
              <a:uLnTx/>
              <a:uFillTx/>
              <a:latin typeface="Open Sans"/>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B2A51"/>
              </a:solidFill>
              <a:effectLst/>
              <a:uLnTx/>
              <a:uFillTx/>
              <a:latin typeface="Open Sans"/>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B2A51"/>
                </a:solidFill>
                <a:effectLst/>
                <a:uLnTx/>
                <a:uFillTx/>
                <a:latin typeface="Open Sans"/>
                <a:ea typeface="+mn-ea"/>
                <a:cs typeface="+mn-cs"/>
              </a:rPr>
              <a:t>steady-state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B2A51"/>
                </a:solidFill>
                <a:effectLst/>
                <a:uLnTx/>
                <a:uFillTx/>
                <a:latin typeface="Open Sans"/>
                <a:ea typeface="+mn-ea"/>
                <a:cs typeface="+mn-cs"/>
              </a:rPr>
              <a:t>transient</a:t>
            </a:r>
            <a:endParaRPr kumimoji="0" lang="de-DE" sz="1800" b="0" i="0" u="none" strike="noStrike" kern="1200" cap="none" spc="0" normalizeH="0" baseline="0" noProof="0" dirty="0">
              <a:ln>
                <a:noFill/>
              </a:ln>
              <a:solidFill>
                <a:srgbClr val="0B2A51"/>
              </a:solidFill>
              <a:effectLst/>
              <a:uLnTx/>
              <a:uFillTx/>
              <a:latin typeface="Open Sans"/>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800" b="1" i="0" u="none" strike="noStrike" kern="1200" cap="none" spc="0" normalizeH="0" baseline="0" noProof="0" dirty="0" smtClean="0">
              <a:ln>
                <a:noFill/>
              </a:ln>
              <a:solidFill>
                <a:srgbClr val="0B2A51"/>
              </a:solidFill>
              <a:effectLst/>
              <a:uLnTx/>
              <a:uFillTx/>
              <a:latin typeface="Open Sans"/>
              <a:ea typeface="+mn-ea"/>
              <a:cs typeface="+mn-cs"/>
            </a:endParaRPr>
          </a:p>
        </p:txBody>
      </p:sp>
      <p:pic>
        <p:nvPicPr>
          <p:cNvPr id="9" name="Picture 6" descr="febound"/>
          <p:cNvPicPr>
            <a:picLocks noChangeAspect="1" noChangeArrowheads="1"/>
          </p:cNvPicPr>
          <p:nvPr/>
        </p:nvPicPr>
        <p:blipFill>
          <a:blip r:embed="rId3" cstate="print">
            <a:clrChange>
              <a:clrFrom>
                <a:srgbClr val="D6D6D6"/>
              </a:clrFrom>
              <a:clrTo>
                <a:srgbClr val="D6D6D6">
                  <a:alpha val="0"/>
                </a:srgbClr>
              </a:clrTo>
            </a:clrChange>
            <a:extLst>
              <a:ext uri="{28A0092B-C50C-407E-A947-70E740481C1C}">
                <a14:useLocalDpi xmlns:a14="http://schemas.microsoft.com/office/drawing/2010/main" val="0"/>
              </a:ext>
            </a:extLst>
          </a:blip>
          <a:srcRect t="3383"/>
          <a:stretch>
            <a:fillRect/>
          </a:stretch>
        </p:blipFill>
        <p:spPr bwMode="auto">
          <a:xfrm>
            <a:off x="2395728" y="1170374"/>
            <a:ext cx="6592824" cy="388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7"/>
          <p:cNvSpPr txBox="1">
            <a:spLocks noChangeArrowheads="1"/>
          </p:cNvSpPr>
          <p:nvPr/>
        </p:nvSpPr>
        <p:spPr bwMode="auto">
          <a:xfrm>
            <a:off x="6684414" y="5158938"/>
            <a:ext cx="21836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defRPr sz="1600" b="1">
                <a:solidFill>
                  <a:schemeClr val="tx1"/>
                </a:solidFill>
                <a:latin typeface="Verdana" panose="020B0604030504040204" pitchFamily="34" charset="0"/>
              </a:defRPr>
            </a:lvl1pPr>
            <a:lvl2pPr marL="742950" indent="-285750">
              <a:spcBef>
                <a:spcPct val="20000"/>
              </a:spcBef>
              <a:buFont typeface="Symbol" panose="05050102010706020507" pitchFamily="18" charset="2"/>
              <a:defRPr sz="1600" b="1">
                <a:solidFill>
                  <a:schemeClr val="tx1"/>
                </a:solidFill>
                <a:latin typeface="Verdana" panose="020B0604030504040204" pitchFamily="34" charset="0"/>
              </a:defRPr>
            </a:lvl2pPr>
            <a:lvl3pPr marL="1143000" indent="-228600">
              <a:spcBef>
                <a:spcPct val="20000"/>
              </a:spcBef>
              <a:defRPr sz="1400" b="1">
                <a:solidFill>
                  <a:schemeClr val="tx1"/>
                </a:solidFill>
                <a:latin typeface="Verdana" panose="020B0604030504040204" pitchFamily="34" charset="0"/>
              </a:defRPr>
            </a:lvl3pPr>
            <a:lvl4pPr marL="1600200" indent="-228600">
              <a:spcBef>
                <a:spcPct val="20000"/>
              </a:spcBef>
              <a:defRPr sz="1400" b="1">
                <a:solidFill>
                  <a:schemeClr val="tx1"/>
                </a:solidFill>
                <a:latin typeface="Verdana" panose="020B0604030504040204" pitchFamily="34" charset="0"/>
              </a:defRPr>
            </a:lvl4pPr>
            <a:lvl5pPr marL="2057400" indent="-228600">
              <a:spcBef>
                <a:spcPct val="20000"/>
              </a:spcBef>
              <a:defRPr sz="1400" b="1">
                <a:solidFill>
                  <a:schemeClr val="tx1"/>
                </a:solidFill>
                <a:latin typeface="Verdana" panose="020B0604030504040204" pitchFamily="34" charset="0"/>
              </a:defRPr>
            </a:lvl5pPr>
            <a:lvl6pPr marL="2514600" indent="-228600" eaLnBrk="0" fontAlgn="base" hangingPunct="0">
              <a:spcBef>
                <a:spcPct val="20000"/>
              </a:spcBef>
              <a:spcAft>
                <a:spcPct val="0"/>
              </a:spcAft>
              <a:defRPr sz="1400" b="1">
                <a:solidFill>
                  <a:schemeClr val="tx1"/>
                </a:solidFill>
                <a:latin typeface="Verdana" panose="020B0604030504040204" pitchFamily="34" charset="0"/>
              </a:defRPr>
            </a:lvl6pPr>
            <a:lvl7pPr marL="2971800" indent="-228600" eaLnBrk="0" fontAlgn="base" hangingPunct="0">
              <a:spcBef>
                <a:spcPct val="20000"/>
              </a:spcBef>
              <a:spcAft>
                <a:spcPct val="0"/>
              </a:spcAft>
              <a:defRPr sz="1400" b="1">
                <a:solidFill>
                  <a:schemeClr val="tx1"/>
                </a:solidFill>
                <a:latin typeface="Verdana" panose="020B0604030504040204" pitchFamily="34" charset="0"/>
              </a:defRPr>
            </a:lvl7pPr>
            <a:lvl8pPr marL="3429000" indent="-228600" eaLnBrk="0" fontAlgn="base" hangingPunct="0">
              <a:spcBef>
                <a:spcPct val="20000"/>
              </a:spcBef>
              <a:spcAft>
                <a:spcPct val="0"/>
              </a:spcAft>
              <a:defRPr sz="1400" b="1">
                <a:solidFill>
                  <a:schemeClr val="tx1"/>
                </a:solidFill>
                <a:latin typeface="Verdana" panose="020B0604030504040204" pitchFamily="34" charset="0"/>
              </a:defRPr>
            </a:lvl8pPr>
            <a:lvl9pPr marL="3886200" indent="-228600" eaLnBrk="0" fontAlgn="base" hangingPunct="0">
              <a:spcBef>
                <a:spcPct val="20000"/>
              </a:spcBef>
              <a:spcAft>
                <a:spcPct val="0"/>
              </a:spcAft>
              <a:defRPr sz="1400" b="1">
                <a:solidFill>
                  <a:schemeClr val="tx1"/>
                </a:solidFill>
                <a:latin typeface="Verdana" panose="020B060403050404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de-DE" altLang="de-DE" sz="1400" b="1" i="0" u="none" strike="noStrike" kern="1200" cap="none" spc="0" normalizeH="0" baseline="0" noProof="0" dirty="0">
                <a:ln>
                  <a:noFill/>
                </a:ln>
                <a:solidFill>
                  <a:srgbClr val="00305E"/>
                </a:solidFill>
                <a:effectLst/>
                <a:uLnTx/>
                <a:uFillTx/>
                <a:latin typeface="Open Sans"/>
                <a:ea typeface="+mn-ea"/>
                <a:cs typeface="+mn-cs"/>
              </a:rPr>
              <a:t>University of Waterloo,</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de-DE" altLang="de-DE" sz="1400" b="1" i="0" u="none" strike="noStrike" kern="1200" cap="none" spc="0" normalizeH="0" baseline="0" noProof="0" dirty="0" err="1">
                <a:ln>
                  <a:noFill/>
                </a:ln>
                <a:solidFill>
                  <a:srgbClr val="00305E"/>
                </a:solidFill>
                <a:effectLst/>
                <a:uLnTx/>
                <a:uFillTx/>
                <a:latin typeface="Open Sans"/>
                <a:ea typeface="+mn-ea"/>
                <a:cs typeface="+mn-cs"/>
              </a:rPr>
              <a:t>Dept</a:t>
            </a:r>
            <a:r>
              <a:rPr kumimoji="0" lang="de-DE" altLang="de-DE" sz="1400" b="1" i="0" u="none" strike="noStrike" kern="1200" cap="none" spc="0" normalizeH="0" baseline="0" noProof="0" dirty="0">
                <a:ln>
                  <a:noFill/>
                </a:ln>
                <a:solidFill>
                  <a:srgbClr val="00305E"/>
                </a:solidFill>
                <a:effectLst/>
                <a:uLnTx/>
                <a:uFillTx/>
                <a:latin typeface="Open Sans"/>
                <a:ea typeface="+mn-ea"/>
                <a:cs typeface="+mn-cs"/>
              </a:rPr>
              <a:t>. of Earth </a:t>
            </a:r>
            <a:r>
              <a:rPr kumimoji="0" lang="de-DE" altLang="de-DE" sz="1400" b="1" i="0" u="none" strike="noStrike" kern="1200" cap="none" spc="0" normalizeH="0" baseline="0" noProof="0" dirty="0" err="1">
                <a:ln>
                  <a:noFill/>
                </a:ln>
                <a:solidFill>
                  <a:srgbClr val="00305E"/>
                </a:solidFill>
                <a:effectLst/>
                <a:uLnTx/>
                <a:uFillTx/>
                <a:latin typeface="Open Sans"/>
                <a:ea typeface="+mn-ea"/>
                <a:cs typeface="+mn-cs"/>
              </a:rPr>
              <a:t>Sciences</a:t>
            </a:r>
            <a:endParaRPr kumimoji="0" lang="de-DE" altLang="de-DE" sz="1400" b="1" i="0" u="none" strike="noStrike" kern="1200" cap="none" spc="0" normalizeH="0" baseline="0" noProof="0" dirty="0">
              <a:ln>
                <a:noFill/>
              </a:ln>
              <a:solidFill>
                <a:srgbClr val="00305E"/>
              </a:solidFill>
              <a:effectLst/>
              <a:uLnTx/>
              <a:uFillTx/>
              <a:latin typeface="Open Sans"/>
              <a:ea typeface="+mn-ea"/>
              <a:cs typeface="+mn-cs"/>
            </a:endParaRPr>
          </a:p>
        </p:txBody>
      </p:sp>
      <p:sp>
        <p:nvSpPr>
          <p:cNvPr id="10" name="Titel 2"/>
          <p:cNvSpPr txBox="1">
            <a:spLocks/>
          </p:cNvSpPr>
          <p:nvPr/>
        </p:nvSpPr>
        <p:spPr>
          <a:xfrm>
            <a:off x="395287" y="283218"/>
            <a:ext cx="8905876" cy="812280"/>
          </a:xfrm>
          <a:prstGeom prst="rect">
            <a:avLst/>
          </a:prstGeom>
          <a:ln>
            <a:noFill/>
          </a:ln>
        </p:spPr>
        <p:txBody>
          <a:bodyPr vert="horz" lIns="0" tIns="0" rIns="0" bIns="0" rtlCol="0" anchor="t" anchorCtr="0">
            <a:noAutofit/>
          </a:bodyPr>
          <a:lstStyle>
            <a:lvl1pPr algn="l" defTabSz="914400" rtl="0" eaLnBrk="1" latinLnBrk="0" hangingPunct="1">
              <a:spcBef>
                <a:spcPct val="0"/>
              </a:spcBef>
              <a:buNone/>
              <a:defRPr sz="2400" b="1" kern="1200" baseline="0">
                <a:solidFill>
                  <a:schemeClr val="tx2"/>
                </a:solidFill>
                <a:latin typeface="Open Sans" panose="020B0606030504020204" pitchFamily="34" charset="0"/>
                <a:ea typeface="+mj-ea"/>
                <a:cs typeface="+mj-cs"/>
              </a:defRPr>
            </a:lvl1pPr>
          </a:lstStyle>
          <a:p>
            <a:pPr>
              <a:lnSpc>
                <a:spcPct val="125000"/>
              </a:lnSpc>
            </a:pPr>
            <a:r>
              <a:rPr lang="en-US" dirty="0" smtClean="0">
                <a:solidFill>
                  <a:schemeClr val="bg1">
                    <a:lumMod val="75000"/>
                  </a:schemeClr>
                </a:solidFill>
              </a:rPr>
              <a:t>A3.2 Conceptual model</a:t>
            </a:r>
            <a:r>
              <a:rPr lang="en-US" dirty="0" smtClean="0"/>
              <a:t/>
            </a:r>
            <a:br>
              <a:rPr lang="en-US" dirty="0" smtClean="0"/>
            </a:br>
            <a:r>
              <a:rPr lang="en-US" dirty="0" smtClean="0"/>
              <a:t>A3.2.1 General aspects – Model dimension and time</a:t>
            </a:r>
            <a:endParaRPr lang="en-US" b="0" dirty="0"/>
          </a:p>
        </p:txBody>
      </p:sp>
      <p:sp>
        <p:nvSpPr>
          <p:cNvPr id="11" name="Rechteck 10"/>
          <p:cNvSpPr/>
          <p:nvPr/>
        </p:nvSpPr>
        <p:spPr>
          <a:xfrm>
            <a:off x="396000" y="720000"/>
            <a:ext cx="8748000" cy="36000"/>
          </a:xfrm>
          <a:prstGeom prst="rect">
            <a:avLst/>
          </a:prstGeom>
          <a:solidFill>
            <a:srgbClr val="B2F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3" name="Rechteck 12"/>
          <p:cNvSpPr/>
          <p:nvPr/>
        </p:nvSpPr>
        <p:spPr>
          <a:xfrm>
            <a:off x="8676000" y="720000"/>
            <a:ext cx="468000" cy="36000"/>
          </a:xfrm>
          <a:prstGeom prst="rect">
            <a:avLst/>
          </a:prstGeom>
          <a:solidFill>
            <a:srgbClr val="135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Tree>
    <p:extLst>
      <p:ext uri="{BB962C8B-B14F-4D97-AF65-F5344CB8AC3E}">
        <p14:creationId xmlns:p14="http://schemas.microsoft.com/office/powerpoint/2010/main" val="275580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8"/>
          <p:cNvSpPr txBox="1">
            <a:spLocks noChangeArrowheads="1"/>
          </p:cNvSpPr>
          <p:nvPr/>
        </p:nvSpPr>
        <p:spPr bwMode="auto">
          <a:xfrm>
            <a:off x="-20032" y="4751016"/>
            <a:ext cx="345598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2284413" indent="1588" eaLnBrk="0" fontAlgn="base" hangingPunct="0">
              <a:spcBef>
                <a:spcPct val="0"/>
              </a:spcBef>
              <a:spcAft>
                <a:spcPct val="0"/>
              </a:spcAft>
              <a:defRPr>
                <a:solidFill>
                  <a:schemeClr val="tx1"/>
                </a:solidFill>
                <a:latin typeface="Arial" panose="020B0604020202020204" pitchFamily="34" charset="0"/>
              </a:defRPr>
            </a:lvl6pPr>
            <a:lvl7pPr marL="2741613" indent="1588" eaLnBrk="0" fontAlgn="base" hangingPunct="0">
              <a:spcBef>
                <a:spcPct val="0"/>
              </a:spcBef>
              <a:spcAft>
                <a:spcPct val="0"/>
              </a:spcAft>
              <a:defRPr>
                <a:solidFill>
                  <a:schemeClr val="tx1"/>
                </a:solidFill>
                <a:latin typeface="Arial" panose="020B0604020202020204" pitchFamily="34" charset="0"/>
              </a:defRPr>
            </a:lvl7pPr>
            <a:lvl8pPr marL="3198813" indent="1588" eaLnBrk="0" fontAlgn="base" hangingPunct="0">
              <a:spcBef>
                <a:spcPct val="0"/>
              </a:spcBef>
              <a:spcAft>
                <a:spcPct val="0"/>
              </a:spcAft>
              <a:defRPr>
                <a:solidFill>
                  <a:schemeClr val="tx1"/>
                </a:solidFill>
                <a:latin typeface="Arial" panose="020B0604020202020204" pitchFamily="34" charset="0"/>
              </a:defRPr>
            </a:lvl8pPr>
            <a:lvl9pPr marL="3656013" indent="15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altLang="de-DE" sz="1600" b="0" i="1" u="none" strike="noStrike" kern="0" cap="none" spc="0" normalizeH="0" baseline="0" noProof="0" dirty="0" err="1" smtClean="0">
                <a:ln>
                  <a:noFill/>
                </a:ln>
                <a:solidFill>
                  <a:srgbClr val="000000"/>
                </a:solidFill>
                <a:effectLst/>
                <a:uLnTx/>
                <a:uFillTx/>
                <a:latin typeface="Open Sans"/>
                <a:ea typeface="+mn-ea"/>
                <a:cs typeface="+mn-cs"/>
              </a:rPr>
              <a:t>from</a:t>
            </a:r>
            <a:r>
              <a:rPr kumimoji="0" lang="de-DE" altLang="de-DE" sz="1600" b="0" i="1" u="none" strike="noStrike" kern="0" cap="none" spc="0" normalizeH="0" baseline="0" noProof="0" dirty="0" smtClean="0">
                <a:ln>
                  <a:noFill/>
                </a:ln>
                <a:solidFill>
                  <a:srgbClr val="000000"/>
                </a:solidFill>
                <a:effectLst/>
                <a:uLnTx/>
                <a:uFillTx/>
                <a:latin typeface="Open Sans"/>
                <a:ea typeface="+mn-ea"/>
                <a:cs typeface="+mn-cs"/>
              </a:rPr>
              <a:t> </a:t>
            </a:r>
            <a:r>
              <a:rPr kumimoji="0" lang="de-DE" altLang="de-DE" sz="1600" b="0" i="1" u="none" strike="noStrike" kern="0" cap="none" spc="0" normalizeH="0" baseline="0" noProof="0" dirty="0" err="1" smtClean="0">
                <a:ln>
                  <a:noFill/>
                </a:ln>
                <a:solidFill>
                  <a:srgbClr val="000000"/>
                </a:solidFill>
                <a:effectLst/>
                <a:uLnTx/>
                <a:uFillTx/>
                <a:latin typeface="Open Sans"/>
                <a:ea typeface="+mn-ea"/>
                <a:cs typeface="+mn-cs"/>
              </a:rPr>
              <a:t>Bredehoeft</a:t>
            </a:r>
            <a:r>
              <a:rPr kumimoji="0" lang="de-DE" altLang="de-DE" sz="1600" b="0" i="1" u="none" strike="noStrike" kern="0" cap="none" spc="0" normalizeH="0" baseline="0" noProof="0" dirty="0" smtClean="0">
                <a:ln>
                  <a:noFill/>
                </a:ln>
                <a:solidFill>
                  <a:srgbClr val="000000"/>
                </a:solidFill>
                <a:effectLst/>
                <a:uLnTx/>
                <a:uFillTx/>
                <a:latin typeface="Open Sans"/>
                <a:ea typeface="+mn-ea"/>
                <a:cs typeface="+mn-cs"/>
              </a:rPr>
              <a:t> (2005):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altLang="de-DE" sz="1600" b="0" i="1" u="none" strike="noStrike" kern="0" cap="none" spc="0" normalizeH="0" baseline="0" noProof="0" dirty="0" smtClean="0">
                <a:ln>
                  <a:noFill/>
                </a:ln>
                <a:solidFill>
                  <a:srgbClr val="000000"/>
                </a:solidFill>
                <a:effectLst/>
                <a:uLnTx/>
                <a:uFillTx/>
                <a:latin typeface="Open Sans"/>
                <a:ea typeface="+mn-ea"/>
                <a:cs typeface="+mn-cs"/>
              </a:rPr>
              <a:t>The </a:t>
            </a:r>
            <a:r>
              <a:rPr kumimoji="0" lang="de-DE" altLang="de-DE" sz="1600" b="0" i="1" u="none" strike="noStrike" kern="0" cap="none" spc="0" normalizeH="0" baseline="0" noProof="0" dirty="0" err="1" smtClean="0">
                <a:ln>
                  <a:noFill/>
                </a:ln>
                <a:solidFill>
                  <a:srgbClr val="000000"/>
                </a:solidFill>
                <a:effectLst/>
                <a:uLnTx/>
                <a:uFillTx/>
                <a:latin typeface="Open Sans"/>
                <a:ea typeface="+mn-ea"/>
                <a:cs typeface="+mn-cs"/>
              </a:rPr>
              <a:t>conceptualization</a:t>
            </a:r>
            <a:r>
              <a:rPr kumimoji="0" lang="de-DE" altLang="de-DE" sz="1600" b="0" i="1" u="none" strike="noStrike" kern="0" cap="none" spc="0" normalizeH="0" baseline="0" noProof="0" dirty="0" smtClean="0">
                <a:ln>
                  <a:noFill/>
                </a:ln>
                <a:solidFill>
                  <a:srgbClr val="000000"/>
                </a:solidFill>
                <a:effectLst/>
                <a:uLnTx/>
                <a:uFillTx/>
                <a:latin typeface="Open Sans"/>
                <a:ea typeface="+mn-ea"/>
                <a:cs typeface="+mn-cs"/>
              </a:rPr>
              <a:t> </a:t>
            </a:r>
            <a:r>
              <a:rPr kumimoji="0" lang="de-DE" altLang="de-DE" sz="1600" b="0" i="1" u="none" strike="noStrike" kern="0" cap="none" spc="0" normalizeH="0" baseline="0" noProof="0" dirty="0" err="1" smtClean="0">
                <a:ln>
                  <a:noFill/>
                </a:ln>
                <a:solidFill>
                  <a:srgbClr val="000000"/>
                </a:solidFill>
                <a:effectLst/>
                <a:uLnTx/>
                <a:uFillTx/>
                <a:latin typeface="Open Sans"/>
                <a:ea typeface="+mn-ea"/>
                <a:cs typeface="+mn-cs"/>
              </a:rPr>
              <a:t>model</a:t>
            </a:r>
            <a:r>
              <a:rPr kumimoji="0" lang="de-DE" altLang="de-DE" sz="1600" b="0" i="1" u="none" strike="noStrike" kern="0" cap="none" spc="0" normalizeH="0" baseline="0" noProof="0" dirty="0" smtClean="0">
                <a:ln>
                  <a:noFill/>
                </a:ln>
                <a:solidFill>
                  <a:srgbClr val="000000"/>
                </a:solidFill>
                <a:effectLst/>
                <a:uLnTx/>
                <a:uFillTx/>
                <a:latin typeface="Open Sans"/>
                <a:ea typeface="+mn-ea"/>
                <a:cs typeface="+mn-cs"/>
              </a:rPr>
              <a:t> </a:t>
            </a:r>
            <a:r>
              <a:rPr kumimoji="0" lang="de-DE" altLang="de-DE" sz="1600" b="0" i="1" u="none" strike="noStrike" kern="0" cap="none" spc="0" normalizeH="0" baseline="0" noProof="0" dirty="0" err="1" smtClean="0">
                <a:ln>
                  <a:noFill/>
                </a:ln>
                <a:solidFill>
                  <a:srgbClr val="000000"/>
                </a:solidFill>
                <a:effectLst/>
                <a:uLnTx/>
                <a:uFillTx/>
                <a:latin typeface="Open Sans"/>
                <a:ea typeface="+mn-ea"/>
                <a:cs typeface="+mn-cs"/>
              </a:rPr>
              <a:t>problem</a:t>
            </a:r>
            <a:r>
              <a:rPr kumimoji="0" lang="de-DE" altLang="de-DE" sz="1600" b="0" i="1" u="none" strike="noStrike" kern="0" cap="none" spc="0" normalizeH="0" baseline="0" noProof="0" dirty="0" smtClean="0">
                <a:ln>
                  <a:noFill/>
                </a:ln>
                <a:solidFill>
                  <a:srgbClr val="000000"/>
                </a:solidFill>
                <a:effectLst/>
                <a:uLnTx/>
                <a:uFillTx/>
                <a:latin typeface="Open Sans"/>
                <a:ea typeface="+mn-ea"/>
                <a:cs typeface="+mn-cs"/>
              </a:rPr>
              <a:t> – </a:t>
            </a:r>
            <a:r>
              <a:rPr kumimoji="0" lang="de-DE" altLang="de-DE" sz="1600" b="0" i="1" u="none" strike="noStrike" kern="0" cap="none" spc="0" normalizeH="0" baseline="0" noProof="0" dirty="0" err="1" smtClean="0">
                <a:ln>
                  <a:noFill/>
                </a:ln>
                <a:solidFill>
                  <a:srgbClr val="000000"/>
                </a:solidFill>
                <a:effectLst/>
                <a:uLnTx/>
                <a:uFillTx/>
                <a:latin typeface="Open Sans"/>
                <a:ea typeface="+mn-ea"/>
                <a:cs typeface="+mn-cs"/>
              </a:rPr>
              <a:t>surprise</a:t>
            </a:r>
            <a:endParaRPr kumimoji="0" lang="de-DE" altLang="de-DE" sz="1600" b="0" i="1" u="none" strike="noStrike" kern="0" cap="none" spc="0" normalizeH="0" baseline="0" noProof="0" dirty="0" smtClean="0">
              <a:ln>
                <a:noFill/>
              </a:ln>
              <a:solidFill>
                <a:srgbClr val="000000"/>
              </a:solidFill>
              <a:effectLst/>
              <a:uLnTx/>
              <a:uFillTx/>
              <a:latin typeface="Open Sans"/>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altLang="de-DE" sz="1600" b="0" i="1" u="none" strike="noStrike" kern="0" cap="none" spc="0" normalizeH="0" baseline="0" noProof="0" dirty="0" smtClean="0">
                <a:ln>
                  <a:noFill/>
                </a:ln>
                <a:solidFill>
                  <a:srgbClr val="000000"/>
                </a:solidFill>
                <a:effectLst/>
                <a:uLnTx/>
                <a:uFillTx/>
                <a:latin typeface="Open Sans"/>
                <a:ea typeface="+mn-ea"/>
                <a:cs typeface="+mn-cs"/>
              </a:rPr>
              <a:t>(</a:t>
            </a:r>
            <a:r>
              <a:rPr kumimoji="0" lang="de-DE" altLang="de-DE" sz="1600" b="0" i="1" u="none" strike="noStrike" kern="0" cap="none" spc="0" normalizeH="0" baseline="0" noProof="0" dirty="0" err="1" smtClean="0">
                <a:ln>
                  <a:noFill/>
                </a:ln>
                <a:solidFill>
                  <a:srgbClr val="000000"/>
                </a:solidFill>
                <a:effectLst/>
                <a:uLnTx/>
                <a:uFillTx/>
                <a:latin typeface="Open Sans"/>
                <a:ea typeface="+mn-ea"/>
                <a:cs typeface="+mn-cs"/>
              </a:rPr>
              <a:t>doi</a:t>
            </a:r>
            <a:r>
              <a:rPr kumimoji="0" lang="de-DE" altLang="de-DE" sz="1600" b="0" i="1" u="none" strike="noStrike" kern="0" cap="none" spc="0" normalizeH="0" baseline="0" noProof="0" dirty="0" smtClean="0">
                <a:ln>
                  <a:noFill/>
                </a:ln>
                <a:solidFill>
                  <a:srgbClr val="000000"/>
                </a:solidFill>
                <a:effectLst/>
                <a:uLnTx/>
                <a:uFillTx/>
                <a:latin typeface="Open Sans"/>
                <a:ea typeface="+mn-ea"/>
                <a:cs typeface="+mn-cs"/>
              </a:rPr>
              <a:t>: 10.1007/s10040-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altLang="de-DE" sz="1600" b="0" i="1" u="none" strike="noStrike" kern="0" cap="none" spc="0" normalizeH="0" baseline="0" noProof="0" dirty="0" smtClean="0">
                <a:ln>
                  <a:noFill/>
                </a:ln>
                <a:solidFill>
                  <a:srgbClr val="000000"/>
                </a:solidFill>
                <a:effectLst/>
                <a:uLnTx/>
                <a:uFillTx/>
                <a:latin typeface="Open Sans"/>
                <a:ea typeface="+mn-ea"/>
                <a:cs typeface="+mn-cs"/>
              </a:rPr>
              <a:t>004-0430-5).</a:t>
            </a:r>
          </a:p>
        </p:txBody>
      </p:sp>
      <p:grpSp>
        <p:nvGrpSpPr>
          <p:cNvPr id="27" name="Gruppieren 26"/>
          <p:cNvGrpSpPr>
            <a:grpSpLocks noChangeAspect="1"/>
          </p:cNvGrpSpPr>
          <p:nvPr/>
        </p:nvGrpSpPr>
        <p:grpSpPr>
          <a:xfrm>
            <a:off x="3659899" y="1246228"/>
            <a:ext cx="5202730" cy="4828227"/>
            <a:chOff x="4320170" y="961464"/>
            <a:chExt cx="4578350" cy="4391025"/>
          </a:xfrm>
        </p:grpSpPr>
        <p:pic>
          <p:nvPicPr>
            <p:cNvPr id="839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170" y="961464"/>
              <a:ext cx="457835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Gerade Verbindung 10"/>
            <p:cNvCxnSpPr>
              <a:cxnSpLocks noChangeShapeType="1"/>
            </p:cNvCxnSpPr>
            <p:nvPr/>
          </p:nvCxnSpPr>
          <p:spPr bwMode="auto">
            <a:xfrm>
              <a:off x="5421895" y="1969526"/>
              <a:ext cx="3382962" cy="0"/>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cxnSp>
          <p:nvCxnSpPr>
            <p:cNvPr id="13" name="Gerade Verbindung 12"/>
            <p:cNvCxnSpPr>
              <a:cxnSpLocks noChangeShapeType="1"/>
            </p:cNvCxnSpPr>
            <p:nvPr/>
          </p:nvCxnSpPr>
          <p:spPr bwMode="auto">
            <a:xfrm>
              <a:off x="4340807" y="2185426"/>
              <a:ext cx="360363" cy="0"/>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cxnSp>
          <p:nvCxnSpPr>
            <p:cNvPr id="14" name="Gerade Verbindung 13"/>
            <p:cNvCxnSpPr>
              <a:cxnSpLocks noChangeShapeType="1"/>
            </p:cNvCxnSpPr>
            <p:nvPr/>
          </p:nvCxnSpPr>
          <p:spPr bwMode="auto">
            <a:xfrm>
              <a:off x="5914020" y="1559951"/>
              <a:ext cx="2016125" cy="0"/>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cxnSp>
          <p:nvCxnSpPr>
            <p:cNvPr id="15" name="Gerade Verbindung 14"/>
            <p:cNvCxnSpPr>
              <a:cxnSpLocks noChangeShapeType="1"/>
            </p:cNvCxnSpPr>
            <p:nvPr/>
          </p:nvCxnSpPr>
          <p:spPr bwMode="auto">
            <a:xfrm>
              <a:off x="5560007" y="1359926"/>
              <a:ext cx="1547813" cy="0"/>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cxnSp>
          <p:nvCxnSpPr>
            <p:cNvPr id="16" name="Gerade Verbindung 15"/>
            <p:cNvCxnSpPr>
              <a:cxnSpLocks noChangeShapeType="1"/>
            </p:cNvCxnSpPr>
            <p:nvPr/>
          </p:nvCxnSpPr>
          <p:spPr bwMode="auto">
            <a:xfrm>
              <a:off x="4340807" y="2401326"/>
              <a:ext cx="4464050" cy="0"/>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cxnSp>
          <p:nvCxnSpPr>
            <p:cNvPr id="17" name="Gerade Verbindung 16"/>
            <p:cNvCxnSpPr>
              <a:cxnSpLocks noChangeShapeType="1"/>
            </p:cNvCxnSpPr>
            <p:nvPr/>
          </p:nvCxnSpPr>
          <p:spPr bwMode="auto">
            <a:xfrm>
              <a:off x="5232982" y="3631639"/>
              <a:ext cx="3598863" cy="0"/>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cxnSp>
          <p:nvCxnSpPr>
            <p:cNvPr id="18" name="Gerade Verbindung 17"/>
            <p:cNvCxnSpPr>
              <a:cxnSpLocks noChangeShapeType="1"/>
            </p:cNvCxnSpPr>
            <p:nvPr/>
          </p:nvCxnSpPr>
          <p:spPr bwMode="auto">
            <a:xfrm>
              <a:off x="4361445" y="3833251"/>
              <a:ext cx="2519362" cy="0"/>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cxnSp>
          <p:nvCxnSpPr>
            <p:cNvPr id="19" name="Gerade Verbindung 18"/>
            <p:cNvCxnSpPr>
              <a:cxnSpLocks noChangeShapeType="1"/>
            </p:cNvCxnSpPr>
            <p:nvPr/>
          </p:nvCxnSpPr>
          <p:spPr bwMode="auto">
            <a:xfrm>
              <a:off x="4578932" y="4266639"/>
              <a:ext cx="1547813" cy="0"/>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grpSp>
      <p:sp>
        <p:nvSpPr>
          <p:cNvPr id="20" name="Titel 2"/>
          <p:cNvSpPr txBox="1">
            <a:spLocks/>
          </p:cNvSpPr>
          <p:nvPr/>
        </p:nvSpPr>
        <p:spPr>
          <a:xfrm>
            <a:off x="306079" y="205789"/>
            <a:ext cx="8905876" cy="812280"/>
          </a:xfrm>
          <a:prstGeom prst="rect">
            <a:avLst/>
          </a:prstGeom>
        </p:spPr>
        <p:txBody>
          <a:bodyPr/>
          <a:lstStyle>
            <a:lvl1pPr algn="l" defTabSz="914400" rtl="0" eaLnBrk="1" latinLnBrk="0" hangingPunct="1">
              <a:spcBef>
                <a:spcPct val="0"/>
              </a:spcBef>
              <a:buNone/>
              <a:defRPr sz="2400" b="1" kern="1200" baseline="0">
                <a:solidFill>
                  <a:schemeClr val="tx2"/>
                </a:solidFill>
                <a:latin typeface="Open Sans" panose="020B0606030504020204" pitchFamily="34" charset="0"/>
                <a:ea typeface="+mj-ea"/>
                <a:cs typeface="+mj-cs"/>
              </a:defRPr>
            </a:lvl1pPr>
          </a:lstStyle>
          <a:p>
            <a:pPr>
              <a:lnSpc>
                <a:spcPct val="125000"/>
              </a:lnSpc>
              <a:spcBef>
                <a:spcPts val="0"/>
              </a:spcBef>
              <a:spcAft>
                <a:spcPts val="600"/>
              </a:spcAft>
            </a:pPr>
            <a:r>
              <a:rPr lang="en-US" dirty="0">
                <a:solidFill>
                  <a:schemeClr val="bg1">
                    <a:lumMod val="75000"/>
                  </a:schemeClr>
                </a:solidFill>
              </a:rPr>
              <a:t>A3.2 Conceptual model</a:t>
            </a:r>
            <a:r>
              <a:rPr lang="en-US" b="0" dirty="0" smtClean="0"/>
              <a:t/>
            </a:r>
            <a:br>
              <a:rPr lang="en-US" b="0" dirty="0" smtClean="0"/>
            </a:br>
            <a:r>
              <a:rPr lang="en-US" dirty="0"/>
              <a:t>A3.2.1 General aspects </a:t>
            </a:r>
            <a:r>
              <a:rPr lang="en-US" dirty="0" smtClean="0"/>
              <a:t>- </a:t>
            </a:r>
            <a:r>
              <a:rPr lang="en-US" b="0" dirty="0" smtClean="0"/>
              <a:t>Importance </a:t>
            </a:r>
            <a:r>
              <a:rPr lang="en-US" b="0" dirty="0" smtClean="0"/>
              <a:t>of conceptual models</a:t>
            </a:r>
            <a:endParaRPr lang="en-US" b="0" dirty="0"/>
          </a:p>
        </p:txBody>
      </p:sp>
      <p:sp>
        <p:nvSpPr>
          <p:cNvPr id="21" name="Rechteck 20"/>
          <p:cNvSpPr/>
          <p:nvPr/>
        </p:nvSpPr>
        <p:spPr>
          <a:xfrm>
            <a:off x="396000" y="720000"/>
            <a:ext cx="8748000" cy="36000"/>
          </a:xfrm>
          <a:prstGeom prst="rect">
            <a:avLst/>
          </a:prstGeom>
          <a:solidFill>
            <a:srgbClr val="B2F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8676000" y="720000"/>
            <a:ext cx="468000" cy="36000"/>
          </a:xfrm>
          <a:prstGeom prst="rect">
            <a:avLst/>
          </a:prstGeom>
          <a:solidFill>
            <a:srgbClr val="135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3660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356654" y="1190799"/>
            <a:ext cx="1505540" cy="463588"/>
          </a:xfrm>
          <a:prstGeom prst="rect">
            <a:avLst/>
          </a:prstGeom>
        </p:spPr>
        <p:txBody>
          <a:bodyPr wrap="non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FF0000"/>
                </a:solidFill>
                <a:effectLst/>
                <a:uLnTx/>
                <a:uFillTx/>
                <a:latin typeface="Open Sans"/>
                <a:ea typeface="+mn-ea"/>
                <a:cs typeface="+mn-cs"/>
              </a:rPr>
              <a:t>‘</a:t>
            </a:r>
            <a:r>
              <a:rPr kumimoji="0" lang="en-US" sz="1800" b="1" i="0" u="none" strike="noStrike" kern="1200" cap="none" spc="0" normalizeH="0" baseline="0" noProof="0" dirty="0" smtClean="0">
                <a:ln>
                  <a:noFill/>
                </a:ln>
                <a:solidFill>
                  <a:srgbClr val="FF0000"/>
                </a:solidFill>
                <a:effectLst/>
                <a:uLnTx/>
                <a:uFillTx/>
                <a:latin typeface="Open Sans"/>
                <a:ea typeface="+mn-ea"/>
                <a:cs typeface="+mn-cs"/>
              </a:rPr>
              <a:t>Surprise</a:t>
            </a:r>
            <a:r>
              <a:rPr kumimoji="0" lang="en-US" sz="1800" b="0" i="0" u="none" strike="noStrike" kern="1200" cap="none" spc="0" normalizeH="0" baseline="0" noProof="0" dirty="0" smtClean="0">
                <a:ln>
                  <a:noFill/>
                </a:ln>
                <a:solidFill>
                  <a:srgbClr val="FF0000"/>
                </a:solidFill>
                <a:effectLst/>
                <a:uLnTx/>
                <a:uFillTx/>
                <a:latin typeface="Open Sans"/>
                <a:ea typeface="+mn-ea"/>
                <a:cs typeface="+mn-cs"/>
              </a:rPr>
              <a:t>’</a:t>
            </a:r>
          </a:p>
        </p:txBody>
      </p:sp>
      <p:pic>
        <p:nvPicPr>
          <p:cNvPr id="8" name="Grafik 7"/>
          <p:cNvPicPr>
            <a:picLocks noChangeAspect="1"/>
          </p:cNvPicPr>
          <p:nvPr/>
        </p:nvPicPr>
        <p:blipFill>
          <a:blip r:embed="rId3"/>
          <a:stretch>
            <a:fillRect/>
          </a:stretch>
        </p:blipFill>
        <p:spPr>
          <a:xfrm>
            <a:off x="1678654" y="2089186"/>
            <a:ext cx="7231346" cy="3500215"/>
          </a:xfrm>
          <a:prstGeom prst="rect">
            <a:avLst/>
          </a:prstGeom>
        </p:spPr>
      </p:pic>
      <p:sp>
        <p:nvSpPr>
          <p:cNvPr id="6" name="Textfeld 5"/>
          <p:cNvSpPr txBox="1"/>
          <p:nvPr/>
        </p:nvSpPr>
        <p:spPr>
          <a:xfrm>
            <a:off x="4914804" y="1153546"/>
            <a:ext cx="3995196" cy="507831"/>
          </a:xfrm>
          <a:prstGeom prst="rect">
            <a:avLst/>
          </a:prstGeom>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B2A51"/>
                </a:solidFill>
                <a:effectLst/>
                <a:uLnTx/>
                <a:uFillTx/>
                <a:latin typeface="Open Sans"/>
                <a:ea typeface="+mn-ea"/>
                <a:cs typeface="+mn-cs"/>
              </a:rPr>
              <a:t>Groundwater modeling ‘Superstars’</a:t>
            </a:r>
            <a:endParaRPr kumimoji="0" lang="de-DE" sz="1800" b="0" i="0" u="none" strike="noStrike" kern="1200" cap="none" spc="0" normalizeH="0" baseline="0" noProof="0" dirty="0" smtClean="0">
              <a:ln>
                <a:noFill/>
              </a:ln>
              <a:solidFill>
                <a:srgbClr val="0B2A51"/>
              </a:solidFill>
              <a:effectLst/>
              <a:uLnTx/>
              <a:uFillTx/>
              <a:latin typeface="Open Sans"/>
              <a:ea typeface="+mn-ea"/>
              <a:cs typeface="+mn-cs"/>
            </a:endParaRPr>
          </a:p>
        </p:txBody>
      </p:sp>
      <p:cxnSp>
        <p:nvCxnSpPr>
          <p:cNvPr id="11" name="Gerade Verbindung mit Pfeil 10"/>
          <p:cNvCxnSpPr/>
          <p:nvPr/>
        </p:nvCxnSpPr>
        <p:spPr>
          <a:xfrm flipH="1">
            <a:off x="4914804" y="1691827"/>
            <a:ext cx="182880" cy="3599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133977" y="4312728"/>
            <a:ext cx="3456434" cy="15696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600" b="0" i="1" u="none" strike="noStrike" kern="1200" cap="none" spc="0" normalizeH="0" baseline="0" noProof="0" dirty="0" err="1" smtClean="0">
                <a:ln>
                  <a:noFill/>
                </a:ln>
                <a:solidFill>
                  <a:srgbClr val="00305E"/>
                </a:solidFill>
                <a:effectLst/>
                <a:uLnTx/>
                <a:uFillTx/>
                <a:latin typeface="Open Sans"/>
                <a:ea typeface="+mn-ea"/>
                <a:cs typeface="+mn-cs"/>
              </a:rPr>
              <a:t>From</a:t>
            </a:r>
            <a:r>
              <a:rPr kumimoji="0" lang="de-DE" sz="1600" b="0" i="1" u="none" strike="noStrike" kern="1200" cap="none" spc="0" normalizeH="0" baseline="0" noProof="0" dirty="0" smtClean="0">
                <a:ln>
                  <a:noFill/>
                </a:ln>
                <a:solidFill>
                  <a:srgbClr val="00305E"/>
                </a:solidFill>
                <a:effectLst/>
                <a:uLnTx/>
                <a:uFillTx/>
                <a:latin typeface="Open Sans"/>
                <a:ea typeface="+mn-ea"/>
                <a:cs typeface="+mn-cs"/>
              </a:rPr>
              <a:t> </a:t>
            </a:r>
            <a:r>
              <a:rPr kumimoji="0" lang="de-DE" sz="1600" b="0" i="1" u="none" strike="noStrike" kern="1200" cap="none" spc="0" normalizeH="0" baseline="0" noProof="0" dirty="0" err="1" smtClean="0">
                <a:ln>
                  <a:noFill/>
                </a:ln>
                <a:solidFill>
                  <a:srgbClr val="00305E"/>
                </a:solidFill>
                <a:effectLst/>
                <a:uLnTx/>
                <a:uFillTx/>
                <a:latin typeface="Open Sans"/>
                <a:ea typeface="+mn-ea"/>
                <a:cs typeface="+mn-cs"/>
              </a:rPr>
              <a:t>Bredehoeft</a:t>
            </a:r>
            <a:r>
              <a:rPr kumimoji="0" lang="de-DE" sz="1600" b="0" i="1" u="none" strike="noStrike" kern="1200" cap="none" spc="0" normalizeH="0" baseline="0" noProof="0" dirty="0" smtClean="0">
                <a:ln>
                  <a:noFill/>
                </a:ln>
                <a:solidFill>
                  <a:srgbClr val="00305E"/>
                </a:solidFill>
                <a:effectLst/>
                <a:uLnTx/>
                <a:uFillTx/>
                <a:latin typeface="Open Sans"/>
                <a:ea typeface="+mn-ea"/>
                <a:cs typeface="+mn-cs"/>
              </a:rPr>
              <a:t> 2005: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600" b="0" i="1" u="none" strike="noStrike" kern="1200" cap="none" spc="0" normalizeH="0" baseline="0" noProof="0" dirty="0" smtClean="0">
                <a:ln>
                  <a:noFill/>
                </a:ln>
                <a:solidFill>
                  <a:srgbClr val="00305E"/>
                </a:solidFill>
                <a:effectLst/>
                <a:uLnTx/>
                <a:uFillTx/>
                <a:latin typeface="Open Sans"/>
                <a:ea typeface="+mn-ea"/>
                <a:cs typeface="+mn-cs"/>
              </a:rPr>
              <a:t>The </a:t>
            </a:r>
            <a:r>
              <a:rPr kumimoji="0" lang="de-DE" sz="1600" b="0" i="1" u="none" strike="noStrike" kern="1200" cap="none" spc="0" normalizeH="0" baseline="0" noProof="0" dirty="0" err="1" smtClean="0">
                <a:ln>
                  <a:noFill/>
                </a:ln>
                <a:solidFill>
                  <a:srgbClr val="00305E"/>
                </a:solidFill>
                <a:effectLst/>
                <a:uLnTx/>
                <a:uFillTx/>
                <a:latin typeface="Open Sans"/>
                <a:ea typeface="+mn-ea"/>
                <a:cs typeface="+mn-cs"/>
              </a:rPr>
              <a:t>conceptualization</a:t>
            </a:r>
            <a:r>
              <a:rPr kumimoji="0" lang="de-DE" sz="1600" b="0" i="1" u="none" strike="noStrike" kern="1200" cap="none" spc="0" normalizeH="0" baseline="0" noProof="0" dirty="0" smtClean="0">
                <a:ln>
                  <a:noFill/>
                </a:ln>
                <a:solidFill>
                  <a:srgbClr val="00305E"/>
                </a:solidFill>
                <a:effectLst/>
                <a:uLnTx/>
                <a:uFillTx/>
                <a:latin typeface="Open Sans"/>
                <a:ea typeface="+mn-ea"/>
                <a:cs typeface="+mn-cs"/>
              </a:rPr>
              <a:t> model </a:t>
            </a:r>
            <a:r>
              <a:rPr kumimoji="0" lang="de-DE" sz="1600" b="0" i="1" u="none" strike="noStrike" kern="1200" cap="none" spc="0" normalizeH="0" baseline="0" noProof="0" dirty="0" err="1" smtClean="0">
                <a:ln>
                  <a:noFill/>
                </a:ln>
                <a:solidFill>
                  <a:srgbClr val="00305E"/>
                </a:solidFill>
                <a:effectLst/>
                <a:uLnTx/>
                <a:uFillTx/>
                <a:latin typeface="Open Sans"/>
                <a:ea typeface="+mn-ea"/>
                <a:cs typeface="+mn-cs"/>
              </a:rPr>
              <a:t>problem–surprise</a:t>
            </a:r>
            <a:endParaRPr kumimoji="0" lang="de-DE" sz="1600" b="0" i="1" u="none" strike="noStrike" kern="1200" cap="none" spc="0" normalizeH="0" baseline="0" noProof="0" dirty="0" smtClean="0">
              <a:ln>
                <a:noFill/>
              </a:ln>
              <a:solidFill>
                <a:srgbClr val="00305E"/>
              </a:solidFill>
              <a:effectLst/>
              <a:uLnTx/>
              <a:uFillTx/>
              <a:latin typeface="Open Sans"/>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600" b="0" i="1" u="none" strike="noStrike" kern="1200" cap="none" spc="0" normalizeH="0" baseline="0" noProof="0" dirty="0" smtClean="0">
                <a:ln>
                  <a:noFill/>
                </a:ln>
                <a:solidFill>
                  <a:srgbClr val="00305E"/>
                </a:solidFill>
                <a:effectLst/>
                <a:uLnTx/>
                <a:uFillTx/>
                <a:latin typeface="Open Sans"/>
                <a:ea typeface="+mn-ea"/>
                <a:cs typeface="+mn-cs"/>
              </a:rPr>
              <a:t>(</a:t>
            </a:r>
            <a:r>
              <a:rPr kumimoji="0" lang="de-DE" sz="1600" b="0" i="1" u="none" strike="noStrike" kern="1200" cap="none" spc="0" normalizeH="0" baseline="0" noProof="0" dirty="0" err="1" smtClean="0">
                <a:ln>
                  <a:noFill/>
                </a:ln>
                <a:solidFill>
                  <a:srgbClr val="00305E"/>
                </a:solidFill>
                <a:effectLst/>
                <a:uLnTx/>
                <a:uFillTx/>
                <a:latin typeface="Open Sans"/>
                <a:ea typeface="+mn-ea"/>
                <a:cs typeface="+mn-cs"/>
              </a:rPr>
              <a:t>doi</a:t>
            </a:r>
            <a:r>
              <a:rPr kumimoji="0" lang="de-DE" sz="1600" b="0" i="1" u="none" strike="noStrike" kern="1200" cap="none" spc="0" normalizeH="0" baseline="0" noProof="0" dirty="0" smtClean="0">
                <a:ln>
                  <a:noFill/>
                </a:ln>
                <a:solidFill>
                  <a:srgbClr val="00305E"/>
                </a:solidFill>
                <a:effectLst/>
                <a:uLnTx/>
                <a:uFillTx/>
                <a:latin typeface="Open Sans"/>
                <a:ea typeface="+mn-ea"/>
                <a:cs typeface="+mn-cs"/>
              </a:rPr>
              <a:t>: 10.1007/s10040-004-0430-5).</a:t>
            </a:r>
            <a:endParaRPr kumimoji="0" lang="de-DE" sz="1600" b="0" i="1" u="none" strike="noStrike" kern="1200" cap="none" spc="0" normalizeH="0" baseline="0" noProof="0" dirty="0">
              <a:ln>
                <a:noFill/>
              </a:ln>
              <a:solidFill>
                <a:srgbClr val="00305E"/>
              </a:solidFill>
              <a:effectLst/>
              <a:uLnTx/>
              <a:uFillTx/>
              <a:latin typeface="Open Sans"/>
              <a:ea typeface="+mn-ea"/>
              <a:cs typeface="+mn-cs"/>
            </a:endParaRPr>
          </a:p>
        </p:txBody>
      </p:sp>
      <p:sp>
        <p:nvSpPr>
          <p:cNvPr id="12" name="Titel 2"/>
          <p:cNvSpPr txBox="1">
            <a:spLocks/>
          </p:cNvSpPr>
          <p:nvPr/>
        </p:nvSpPr>
        <p:spPr>
          <a:xfrm>
            <a:off x="306079" y="205789"/>
            <a:ext cx="8905876" cy="812280"/>
          </a:xfrm>
          <a:prstGeom prst="rect">
            <a:avLst/>
          </a:prstGeom>
        </p:spPr>
        <p:txBody>
          <a:bodyPr/>
          <a:lstStyle>
            <a:lvl1pPr algn="l" defTabSz="914400" rtl="0" eaLnBrk="1" latinLnBrk="0" hangingPunct="1">
              <a:spcBef>
                <a:spcPct val="0"/>
              </a:spcBef>
              <a:buNone/>
              <a:defRPr sz="2400" b="1" kern="1200" baseline="0">
                <a:solidFill>
                  <a:schemeClr val="tx2"/>
                </a:solidFill>
                <a:latin typeface="Open Sans" panose="020B0606030504020204" pitchFamily="34" charset="0"/>
                <a:ea typeface="+mj-ea"/>
                <a:cs typeface="+mj-cs"/>
              </a:defRPr>
            </a:lvl1pPr>
          </a:lstStyle>
          <a:p>
            <a:pPr>
              <a:lnSpc>
                <a:spcPct val="125000"/>
              </a:lnSpc>
              <a:spcBef>
                <a:spcPts val="0"/>
              </a:spcBef>
              <a:spcAft>
                <a:spcPts val="600"/>
              </a:spcAft>
            </a:pPr>
            <a:r>
              <a:rPr lang="en-US" dirty="0">
                <a:solidFill>
                  <a:schemeClr val="bg1">
                    <a:lumMod val="75000"/>
                  </a:schemeClr>
                </a:solidFill>
              </a:rPr>
              <a:t>A3.2 Conceptual model</a:t>
            </a:r>
            <a:r>
              <a:rPr lang="en-US" b="0" dirty="0" smtClean="0"/>
              <a:t/>
            </a:r>
            <a:br>
              <a:rPr lang="en-US" b="0" dirty="0" smtClean="0"/>
            </a:br>
            <a:r>
              <a:rPr lang="en-US" dirty="0"/>
              <a:t>A3.2.1 General aspects </a:t>
            </a:r>
            <a:r>
              <a:rPr lang="en-US" dirty="0" smtClean="0"/>
              <a:t>- </a:t>
            </a:r>
            <a:r>
              <a:rPr lang="en-US" b="0" dirty="0" smtClean="0"/>
              <a:t>Importance </a:t>
            </a:r>
            <a:r>
              <a:rPr lang="en-US" b="0" dirty="0" smtClean="0"/>
              <a:t>of conceptual models</a:t>
            </a:r>
            <a:endParaRPr lang="en-US" b="0" dirty="0"/>
          </a:p>
        </p:txBody>
      </p:sp>
      <p:sp>
        <p:nvSpPr>
          <p:cNvPr id="13" name="Rechteck 12"/>
          <p:cNvSpPr/>
          <p:nvPr/>
        </p:nvSpPr>
        <p:spPr>
          <a:xfrm>
            <a:off x="396000" y="720000"/>
            <a:ext cx="8748000" cy="36000"/>
          </a:xfrm>
          <a:prstGeom prst="rect">
            <a:avLst/>
          </a:prstGeom>
          <a:solidFill>
            <a:srgbClr val="B2F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3"/>
          <p:cNvSpPr/>
          <p:nvPr/>
        </p:nvSpPr>
        <p:spPr>
          <a:xfrm>
            <a:off x="8676000" y="720000"/>
            <a:ext cx="468000" cy="36000"/>
          </a:xfrm>
          <a:prstGeom prst="rect">
            <a:avLst/>
          </a:prstGeom>
          <a:solidFill>
            <a:srgbClr val="135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836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356654" y="1190799"/>
            <a:ext cx="2973891" cy="463588"/>
          </a:xfrm>
          <a:prstGeom prst="rect">
            <a:avLst/>
          </a:prstGeom>
        </p:spPr>
        <p:txBody>
          <a:bodyPr wrap="non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FF0000"/>
                </a:solidFill>
                <a:effectLst/>
                <a:uLnTx/>
                <a:uFillTx/>
                <a:latin typeface="Open Sans"/>
                <a:ea typeface="+mn-ea"/>
                <a:cs typeface="+mn-cs"/>
              </a:rPr>
              <a:t>Conceptual uncertainty</a:t>
            </a:r>
            <a:endParaRPr kumimoji="0" lang="de-DE" sz="1800" b="0" i="0" u="none" strike="noStrike" kern="1200" cap="none" spc="0" normalizeH="0" baseline="0" noProof="0" dirty="0" smtClean="0">
              <a:ln>
                <a:noFill/>
              </a:ln>
              <a:solidFill>
                <a:srgbClr val="FF0000"/>
              </a:solidFill>
              <a:effectLst/>
              <a:uLnTx/>
              <a:uFillTx/>
              <a:latin typeface="Open Sans"/>
              <a:ea typeface="+mn-ea"/>
              <a:cs typeface="+mn-cs"/>
            </a:endParaRPr>
          </a:p>
        </p:txBody>
      </p:sp>
      <p:pic>
        <p:nvPicPr>
          <p:cNvPr id="6" name="Grafik 5"/>
          <p:cNvPicPr>
            <a:picLocks noChangeAspect="1"/>
          </p:cNvPicPr>
          <p:nvPr/>
        </p:nvPicPr>
        <p:blipFill>
          <a:blip r:embed="rId3"/>
          <a:stretch>
            <a:fillRect/>
          </a:stretch>
        </p:blipFill>
        <p:spPr>
          <a:xfrm>
            <a:off x="395999" y="1782513"/>
            <a:ext cx="8626485" cy="3665787"/>
          </a:xfrm>
          <a:prstGeom prst="rect">
            <a:avLst/>
          </a:prstGeom>
        </p:spPr>
      </p:pic>
      <p:sp>
        <p:nvSpPr>
          <p:cNvPr id="7" name="Textfeld 6"/>
          <p:cNvSpPr txBox="1"/>
          <p:nvPr/>
        </p:nvSpPr>
        <p:spPr>
          <a:xfrm>
            <a:off x="395287" y="5576426"/>
            <a:ext cx="2693623" cy="339837"/>
          </a:xfrm>
          <a:prstGeom prst="rect">
            <a:avLst/>
          </a:prstGeom>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1" u="none" strike="noStrike" kern="1200" cap="none" spc="0" normalizeH="0" baseline="0" noProof="0" dirty="0" smtClean="0">
                <a:ln>
                  <a:noFill/>
                </a:ln>
                <a:solidFill>
                  <a:srgbClr val="0B2A51"/>
                </a:solidFill>
                <a:effectLst/>
                <a:uLnTx/>
                <a:uFillTx/>
                <a:latin typeface="Open Sans"/>
                <a:ea typeface="+mn-ea"/>
                <a:cs typeface="+mn-cs"/>
              </a:rPr>
              <a:t>Figure from Enemark et al., WRR2020</a:t>
            </a:r>
            <a:endParaRPr kumimoji="0" lang="de-DE" sz="1200" b="0" i="1" u="none" strike="noStrike" kern="1200" cap="none" spc="0" normalizeH="0" baseline="0" noProof="0" dirty="0" smtClean="0">
              <a:ln>
                <a:noFill/>
              </a:ln>
              <a:solidFill>
                <a:srgbClr val="0B2A51"/>
              </a:solidFill>
              <a:effectLst/>
              <a:uLnTx/>
              <a:uFillTx/>
              <a:latin typeface="Open Sans"/>
              <a:ea typeface="+mn-ea"/>
              <a:cs typeface="+mn-cs"/>
            </a:endParaRPr>
          </a:p>
        </p:txBody>
      </p:sp>
      <p:sp>
        <p:nvSpPr>
          <p:cNvPr id="9" name="Titel 2"/>
          <p:cNvSpPr txBox="1">
            <a:spLocks/>
          </p:cNvSpPr>
          <p:nvPr/>
        </p:nvSpPr>
        <p:spPr>
          <a:xfrm>
            <a:off x="306079" y="205789"/>
            <a:ext cx="8905876" cy="812280"/>
          </a:xfrm>
          <a:prstGeom prst="rect">
            <a:avLst/>
          </a:prstGeom>
        </p:spPr>
        <p:txBody>
          <a:bodyPr/>
          <a:lstStyle>
            <a:lvl1pPr algn="l" defTabSz="914400" rtl="0" eaLnBrk="1" latinLnBrk="0" hangingPunct="1">
              <a:spcBef>
                <a:spcPct val="0"/>
              </a:spcBef>
              <a:buNone/>
              <a:defRPr sz="2400" b="1" kern="1200" baseline="0">
                <a:solidFill>
                  <a:schemeClr val="tx2"/>
                </a:solidFill>
                <a:latin typeface="Open Sans" panose="020B0606030504020204" pitchFamily="34" charset="0"/>
                <a:ea typeface="+mj-ea"/>
                <a:cs typeface="+mj-cs"/>
              </a:defRPr>
            </a:lvl1pPr>
          </a:lstStyle>
          <a:p>
            <a:pPr>
              <a:lnSpc>
                <a:spcPct val="125000"/>
              </a:lnSpc>
              <a:spcBef>
                <a:spcPts val="0"/>
              </a:spcBef>
              <a:spcAft>
                <a:spcPts val="600"/>
              </a:spcAft>
            </a:pPr>
            <a:r>
              <a:rPr lang="en-US" dirty="0">
                <a:solidFill>
                  <a:schemeClr val="bg1">
                    <a:lumMod val="75000"/>
                  </a:schemeClr>
                </a:solidFill>
              </a:rPr>
              <a:t>A3.2 Conceptual model</a:t>
            </a:r>
            <a:r>
              <a:rPr lang="en-US" b="0" dirty="0" smtClean="0"/>
              <a:t/>
            </a:r>
            <a:br>
              <a:rPr lang="en-US" b="0" dirty="0" smtClean="0"/>
            </a:br>
            <a:r>
              <a:rPr lang="en-US" dirty="0"/>
              <a:t>A3.2.1 General aspects </a:t>
            </a:r>
            <a:r>
              <a:rPr lang="en-US" dirty="0" smtClean="0"/>
              <a:t>- </a:t>
            </a:r>
            <a:r>
              <a:rPr lang="en-US" b="0" dirty="0" smtClean="0"/>
              <a:t>Importance </a:t>
            </a:r>
            <a:r>
              <a:rPr lang="en-US" b="0" dirty="0" smtClean="0"/>
              <a:t>of conceptual models</a:t>
            </a:r>
            <a:endParaRPr lang="en-US" b="0" dirty="0"/>
          </a:p>
        </p:txBody>
      </p:sp>
      <p:sp>
        <p:nvSpPr>
          <p:cNvPr id="10" name="Rechteck 9"/>
          <p:cNvSpPr/>
          <p:nvPr/>
        </p:nvSpPr>
        <p:spPr>
          <a:xfrm>
            <a:off x="396000" y="720000"/>
            <a:ext cx="8748000" cy="36000"/>
          </a:xfrm>
          <a:prstGeom prst="rect">
            <a:avLst/>
          </a:prstGeom>
          <a:solidFill>
            <a:srgbClr val="B2F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8676000" y="720000"/>
            <a:ext cx="468000" cy="36000"/>
          </a:xfrm>
          <a:prstGeom prst="rect">
            <a:avLst/>
          </a:prstGeom>
          <a:solidFill>
            <a:srgbClr val="135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06717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95287" y="283218"/>
            <a:ext cx="8905876" cy="812280"/>
          </a:xfrm>
        </p:spPr>
        <p:txBody>
          <a:bodyPr/>
          <a:lstStyle/>
          <a:p>
            <a:pPr>
              <a:lnSpc>
                <a:spcPct val="125000"/>
              </a:lnSpc>
            </a:pPr>
            <a:r>
              <a:rPr lang="en-US" dirty="0" smtClean="0">
                <a:solidFill>
                  <a:schemeClr val="bg1">
                    <a:lumMod val="75000"/>
                  </a:schemeClr>
                </a:solidFill>
              </a:rPr>
              <a:t>A3.2 Conceptual model</a:t>
            </a:r>
            <a:r>
              <a:rPr lang="en-US" dirty="0" smtClean="0"/>
              <a:t/>
            </a:r>
            <a:br>
              <a:rPr lang="en-US" dirty="0" smtClean="0"/>
            </a:br>
            <a:r>
              <a:rPr lang="en-US" dirty="0" smtClean="0"/>
              <a:t>A3.2.1 General aspects - </a:t>
            </a:r>
            <a:r>
              <a:rPr lang="en-US" dirty="0" smtClean="0"/>
              <a:t>Motivation</a:t>
            </a:r>
            <a:r>
              <a:rPr lang="en-US" b="0" dirty="0" smtClean="0"/>
              <a:t/>
            </a:r>
            <a:br>
              <a:rPr lang="en-US" b="0" dirty="0" smtClean="0"/>
            </a:br>
            <a:endParaRPr lang="en-US" b="0" dirty="0"/>
          </a:p>
        </p:txBody>
      </p:sp>
      <p:pic>
        <p:nvPicPr>
          <p:cNvPr id="4" name="Picture 2" descr="Ãhnliches Fot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287" y="3382333"/>
            <a:ext cx="3965698" cy="2458733"/>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p:cNvPicPr>
            <a:picLocks noChangeAspect="1"/>
          </p:cNvPicPr>
          <p:nvPr/>
        </p:nvPicPr>
        <p:blipFill>
          <a:blip r:embed="rId4">
            <a:clrChange>
              <a:clrFrom>
                <a:srgbClr val="FFFFFF"/>
              </a:clrFrom>
              <a:clrTo>
                <a:srgbClr val="FFFFFF">
                  <a:alpha val="0"/>
                </a:srgbClr>
              </a:clrTo>
            </a:clrChange>
          </a:blip>
          <a:stretch>
            <a:fillRect/>
          </a:stretch>
        </p:blipFill>
        <p:spPr>
          <a:xfrm>
            <a:off x="4620143" y="3307767"/>
            <a:ext cx="4289857" cy="2676507"/>
          </a:xfrm>
          <a:prstGeom prst="rect">
            <a:avLst/>
          </a:prstGeom>
        </p:spPr>
      </p:pic>
      <p:sp>
        <p:nvSpPr>
          <p:cNvPr id="5" name="Rechteck 4"/>
          <p:cNvSpPr/>
          <p:nvPr/>
        </p:nvSpPr>
        <p:spPr>
          <a:xfrm>
            <a:off x="396000" y="720000"/>
            <a:ext cx="8748000" cy="36000"/>
          </a:xfrm>
          <a:prstGeom prst="rect">
            <a:avLst/>
          </a:prstGeom>
          <a:solidFill>
            <a:srgbClr val="B2F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 name="Rechteck 6"/>
          <p:cNvSpPr/>
          <p:nvPr/>
        </p:nvSpPr>
        <p:spPr>
          <a:xfrm>
            <a:off x="8676000" y="720000"/>
            <a:ext cx="468000" cy="36000"/>
          </a:xfrm>
          <a:prstGeom prst="rect">
            <a:avLst/>
          </a:prstGeom>
          <a:solidFill>
            <a:srgbClr val="135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8" name="Grafik 7"/>
          <p:cNvPicPr>
            <a:picLocks noChangeAspect="1"/>
          </p:cNvPicPr>
          <p:nvPr/>
        </p:nvPicPr>
        <p:blipFill rotWithShape="1">
          <a:blip r:embed="rId5"/>
          <a:srcRect t="4974" b="30998"/>
          <a:stretch/>
        </p:blipFill>
        <p:spPr>
          <a:xfrm>
            <a:off x="1860431" y="1278025"/>
            <a:ext cx="5519423" cy="1921781"/>
          </a:xfrm>
          <a:prstGeom prst="rect">
            <a:avLst/>
          </a:prstGeom>
        </p:spPr>
      </p:pic>
    </p:spTree>
    <p:extLst>
      <p:ext uri="{BB962C8B-B14F-4D97-AF65-F5344CB8AC3E}">
        <p14:creationId xmlns:p14="http://schemas.microsoft.com/office/powerpoint/2010/main" val="298782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356654" y="1190799"/>
            <a:ext cx="2973891" cy="463588"/>
          </a:xfrm>
          <a:prstGeom prst="rect">
            <a:avLst/>
          </a:prstGeom>
        </p:spPr>
        <p:txBody>
          <a:bodyPr wrap="non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FF0000"/>
                </a:solidFill>
                <a:effectLst/>
                <a:uLnTx/>
                <a:uFillTx/>
                <a:latin typeface="Open Sans"/>
                <a:ea typeface="+mn-ea"/>
                <a:cs typeface="+mn-cs"/>
              </a:rPr>
              <a:t>Conceptual uncertainty</a:t>
            </a:r>
            <a:endParaRPr kumimoji="0" lang="de-DE" sz="1800" b="0" i="0" u="none" strike="noStrike" kern="1200" cap="none" spc="0" normalizeH="0" baseline="0" noProof="0" dirty="0" smtClean="0">
              <a:ln>
                <a:noFill/>
              </a:ln>
              <a:solidFill>
                <a:srgbClr val="FF0000"/>
              </a:solidFill>
              <a:effectLst/>
              <a:uLnTx/>
              <a:uFillTx/>
              <a:latin typeface="Open Sans"/>
              <a:ea typeface="+mn-ea"/>
              <a:cs typeface="+mn-cs"/>
            </a:endParaRPr>
          </a:p>
        </p:txBody>
      </p:sp>
      <p:sp>
        <p:nvSpPr>
          <p:cNvPr id="7" name="Textfeld 6"/>
          <p:cNvSpPr txBox="1"/>
          <p:nvPr/>
        </p:nvSpPr>
        <p:spPr>
          <a:xfrm>
            <a:off x="395287" y="5576426"/>
            <a:ext cx="2658356" cy="369332"/>
          </a:xfrm>
          <a:prstGeom prst="rect">
            <a:avLst/>
          </a:prstGeom>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1" u="none" strike="noStrike" kern="1200" cap="none" spc="0" normalizeH="0" baseline="0" noProof="0" dirty="0" smtClean="0">
                <a:ln>
                  <a:noFill/>
                </a:ln>
                <a:solidFill>
                  <a:srgbClr val="0B2A51"/>
                </a:solidFill>
                <a:effectLst/>
                <a:uLnTx/>
                <a:uFillTx/>
                <a:latin typeface="Open Sans"/>
                <a:ea typeface="+mn-ea"/>
                <a:cs typeface="+mn-cs"/>
              </a:rPr>
              <a:t>Figure from Enemark et al., </a:t>
            </a:r>
            <a:r>
              <a:rPr kumimoji="0" lang="en-US" sz="1200" b="0" i="1" u="none" strike="noStrike" kern="1200" cap="none" spc="0" normalizeH="0" baseline="0" noProof="0" dirty="0" err="1" smtClean="0">
                <a:ln>
                  <a:noFill/>
                </a:ln>
                <a:solidFill>
                  <a:srgbClr val="0B2A51"/>
                </a:solidFill>
                <a:effectLst/>
                <a:uLnTx/>
                <a:uFillTx/>
                <a:latin typeface="Open Sans"/>
                <a:ea typeface="+mn-ea"/>
                <a:cs typeface="+mn-cs"/>
              </a:rPr>
              <a:t>JoH</a:t>
            </a:r>
            <a:r>
              <a:rPr kumimoji="0" lang="en-US" sz="1200" b="0" i="1" u="none" strike="noStrike" kern="1200" cap="none" spc="0" normalizeH="0" baseline="0" noProof="0" dirty="0" smtClean="0">
                <a:ln>
                  <a:noFill/>
                </a:ln>
                <a:solidFill>
                  <a:srgbClr val="0B2A51"/>
                </a:solidFill>
                <a:effectLst/>
                <a:uLnTx/>
                <a:uFillTx/>
                <a:latin typeface="Open Sans"/>
                <a:ea typeface="+mn-ea"/>
                <a:cs typeface="+mn-cs"/>
              </a:rPr>
              <a:t> 2019</a:t>
            </a:r>
            <a:endParaRPr kumimoji="0" lang="de-DE" sz="1200" b="0" i="1" u="none" strike="noStrike" kern="1200" cap="none" spc="0" normalizeH="0" baseline="0" noProof="0" dirty="0" smtClean="0">
              <a:ln>
                <a:noFill/>
              </a:ln>
              <a:solidFill>
                <a:srgbClr val="0B2A51"/>
              </a:solidFill>
              <a:effectLst/>
              <a:uLnTx/>
              <a:uFillTx/>
              <a:latin typeface="Open Sans"/>
              <a:ea typeface="+mn-ea"/>
              <a:cs typeface="+mn-cs"/>
            </a:endParaRPr>
          </a:p>
        </p:txBody>
      </p:sp>
      <p:pic>
        <p:nvPicPr>
          <p:cNvPr id="8" name="Grafik 7"/>
          <p:cNvPicPr>
            <a:picLocks noChangeAspect="1"/>
          </p:cNvPicPr>
          <p:nvPr/>
        </p:nvPicPr>
        <p:blipFill>
          <a:blip r:embed="rId3"/>
          <a:stretch>
            <a:fillRect/>
          </a:stretch>
        </p:blipFill>
        <p:spPr>
          <a:xfrm>
            <a:off x="396000" y="1654387"/>
            <a:ext cx="7797800" cy="3918928"/>
          </a:xfrm>
          <a:prstGeom prst="rect">
            <a:avLst/>
          </a:prstGeom>
        </p:spPr>
      </p:pic>
      <p:sp>
        <p:nvSpPr>
          <p:cNvPr id="9" name="Titel 2"/>
          <p:cNvSpPr txBox="1">
            <a:spLocks/>
          </p:cNvSpPr>
          <p:nvPr/>
        </p:nvSpPr>
        <p:spPr>
          <a:xfrm>
            <a:off x="306079" y="205789"/>
            <a:ext cx="8905876" cy="812280"/>
          </a:xfrm>
          <a:prstGeom prst="rect">
            <a:avLst/>
          </a:prstGeom>
        </p:spPr>
        <p:txBody>
          <a:bodyPr/>
          <a:lstStyle>
            <a:lvl1pPr algn="l" defTabSz="914400" rtl="0" eaLnBrk="1" latinLnBrk="0" hangingPunct="1">
              <a:spcBef>
                <a:spcPct val="0"/>
              </a:spcBef>
              <a:buNone/>
              <a:defRPr sz="2400" b="1" kern="1200" baseline="0">
                <a:solidFill>
                  <a:schemeClr val="tx2"/>
                </a:solidFill>
                <a:latin typeface="Open Sans" panose="020B0606030504020204" pitchFamily="34" charset="0"/>
                <a:ea typeface="+mj-ea"/>
                <a:cs typeface="+mj-cs"/>
              </a:defRPr>
            </a:lvl1pPr>
          </a:lstStyle>
          <a:p>
            <a:pPr>
              <a:lnSpc>
                <a:spcPct val="125000"/>
              </a:lnSpc>
              <a:spcBef>
                <a:spcPts val="0"/>
              </a:spcBef>
              <a:spcAft>
                <a:spcPts val="600"/>
              </a:spcAft>
            </a:pPr>
            <a:r>
              <a:rPr lang="en-US" dirty="0">
                <a:solidFill>
                  <a:schemeClr val="bg1">
                    <a:lumMod val="75000"/>
                  </a:schemeClr>
                </a:solidFill>
              </a:rPr>
              <a:t>A3.2 Conceptual model</a:t>
            </a:r>
            <a:r>
              <a:rPr lang="en-US" b="0" dirty="0" smtClean="0"/>
              <a:t/>
            </a:r>
            <a:br>
              <a:rPr lang="en-US" b="0" dirty="0" smtClean="0"/>
            </a:br>
            <a:r>
              <a:rPr lang="en-US" dirty="0"/>
              <a:t>A3.2.1 General aspects </a:t>
            </a:r>
            <a:r>
              <a:rPr lang="en-US" dirty="0" smtClean="0"/>
              <a:t>- </a:t>
            </a:r>
            <a:r>
              <a:rPr lang="en-US" b="0" dirty="0" smtClean="0"/>
              <a:t>Importance </a:t>
            </a:r>
            <a:r>
              <a:rPr lang="en-US" b="0" dirty="0" smtClean="0"/>
              <a:t>of conceptual models</a:t>
            </a:r>
            <a:endParaRPr lang="en-US" b="0" dirty="0"/>
          </a:p>
        </p:txBody>
      </p:sp>
      <p:sp>
        <p:nvSpPr>
          <p:cNvPr id="10" name="Rechteck 9"/>
          <p:cNvSpPr/>
          <p:nvPr/>
        </p:nvSpPr>
        <p:spPr>
          <a:xfrm>
            <a:off x="396000" y="720000"/>
            <a:ext cx="8748000" cy="36000"/>
          </a:xfrm>
          <a:prstGeom prst="rect">
            <a:avLst/>
          </a:prstGeom>
          <a:solidFill>
            <a:srgbClr val="B2F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8676000" y="720000"/>
            <a:ext cx="468000" cy="36000"/>
          </a:xfrm>
          <a:prstGeom prst="rect">
            <a:avLst/>
          </a:prstGeom>
          <a:solidFill>
            <a:srgbClr val="135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057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txBox="1">
            <a:spLocks noChangeArrowheads="1"/>
          </p:cNvSpPr>
          <p:nvPr/>
        </p:nvSpPr>
        <p:spPr bwMode="auto">
          <a:xfrm>
            <a:off x="766462" y="551371"/>
            <a:ext cx="79216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spcBef>
                <a:spcPct val="20000"/>
              </a:spcBef>
              <a:defRPr sz="1400">
                <a:solidFill>
                  <a:srgbClr val="001D4B"/>
                </a:solidFill>
                <a:latin typeface="Verdana" panose="020B0604030504040204" pitchFamily="34" charset="0"/>
              </a:defRPr>
            </a:lvl1pPr>
            <a:lvl2pPr marL="742950" indent="-285750">
              <a:spcBef>
                <a:spcPct val="20000"/>
              </a:spcBef>
              <a:defRPr sz="1400">
                <a:solidFill>
                  <a:srgbClr val="001D4B"/>
                </a:solidFill>
                <a:latin typeface="Verdana" panose="020B0604030504040204" pitchFamily="34" charset="0"/>
              </a:defRPr>
            </a:lvl2pPr>
            <a:lvl3pPr marL="1143000" indent="-228600">
              <a:spcBef>
                <a:spcPct val="20000"/>
              </a:spcBef>
              <a:defRPr sz="1400">
                <a:solidFill>
                  <a:srgbClr val="001D4B"/>
                </a:solidFill>
                <a:latin typeface="Verdana" panose="020B0604030504040204" pitchFamily="34" charset="0"/>
              </a:defRPr>
            </a:lvl3pPr>
            <a:lvl4pPr marL="1600200" indent="-228600">
              <a:spcBef>
                <a:spcPct val="20000"/>
              </a:spcBef>
              <a:defRPr sz="1400">
                <a:solidFill>
                  <a:srgbClr val="001D4B"/>
                </a:solidFill>
                <a:latin typeface="Verdana" panose="020B0604030504040204" pitchFamily="34" charset="0"/>
              </a:defRPr>
            </a:lvl4pPr>
            <a:lvl5pPr marL="2057400" indent="-228600">
              <a:spcBef>
                <a:spcPct val="20000"/>
              </a:spcBef>
              <a:defRPr sz="1400">
                <a:solidFill>
                  <a:srgbClr val="001D4B"/>
                </a:solidFill>
                <a:latin typeface="Verdana" panose="020B0604030504040204" pitchFamily="34" charset="0"/>
              </a:defRPr>
            </a:lvl5pPr>
            <a:lvl6pPr marL="2514600" indent="-228600" eaLnBrk="0" fontAlgn="base" hangingPunct="0">
              <a:spcBef>
                <a:spcPct val="20000"/>
              </a:spcBef>
              <a:spcAft>
                <a:spcPct val="0"/>
              </a:spcAft>
              <a:defRPr sz="1400">
                <a:solidFill>
                  <a:srgbClr val="001D4B"/>
                </a:solidFill>
                <a:latin typeface="Verdana" panose="020B0604030504040204" pitchFamily="34" charset="0"/>
              </a:defRPr>
            </a:lvl6pPr>
            <a:lvl7pPr marL="2971800" indent="-228600" eaLnBrk="0" fontAlgn="base" hangingPunct="0">
              <a:spcBef>
                <a:spcPct val="20000"/>
              </a:spcBef>
              <a:spcAft>
                <a:spcPct val="0"/>
              </a:spcAft>
              <a:defRPr sz="1400">
                <a:solidFill>
                  <a:srgbClr val="001D4B"/>
                </a:solidFill>
                <a:latin typeface="Verdana" panose="020B0604030504040204" pitchFamily="34" charset="0"/>
              </a:defRPr>
            </a:lvl7pPr>
            <a:lvl8pPr marL="3429000" indent="-228600" eaLnBrk="0" fontAlgn="base" hangingPunct="0">
              <a:spcBef>
                <a:spcPct val="20000"/>
              </a:spcBef>
              <a:spcAft>
                <a:spcPct val="0"/>
              </a:spcAft>
              <a:defRPr sz="1400">
                <a:solidFill>
                  <a:srgbClr val="001D4B"/>
                </a:solidFill>
                <a:latin typeface="Verdana" panose="020B0604030504040204" pitchFamily="34" charset="0"/>
              </a:defRPr>
            </a:lvl8pPr>
            <a:lvl9pPr marL="3886200" indent="-228600" eaLnBrk="0" fontAlgn="base" hangingPunct="0">
              <a:spcBef>
                <a:spcPct val="20000"/>
              </a:spcBef>
              <a:spcAft>
                <a:spcPct val="0"/>
              </a:spcAft>
              <a:defRPr sz="1400">
                <a:solidFill>
                  <a:srgbClr val="001D4B"/>
                </a:solidFill>
                <a:latin typeface="Verdana" panose="020B0604030504040204" pitchFamily="34" charset="0"/>
              </a:defRPr>
            </a:lvl9pPr>
          </a:lstStyle>
          <a:p>
            <a:pPr marL="0" marR="0" lvl="0" indent="0" algn="l" defTabSz="914400" rtl="0" eaLnBrk="1" fontAlgn="auto" latinLnBrk="0" hangingPunct="1">
              <a:lnSpc>
                <a:spcPct val="90000"/>
              </a:lnSpc>
              <a:spcBef>
                <a:spcPct val="20000"/>
              </a:spcBef>
              <a:spcAft>
                <a:spcPts val="0"/>
              </a:spcAft>
              <a:buClrTx/>
              <a:buSzTx/>
              <a:buFontTx/>
              <a:buNone/>
              <a:tabLst/>
              <a:defRPr/>
            </a:pPr>
            <a:r>
              <a:rPr kumimoji="0" lang="en-GB" altLang="de-DE" sz="1800" b="1" i="0" u="none" strike="noStrike" kern="1200" cap="none" spc="0" normalizeH="0" baseline="0" noProof="0">
                <a:ln>
                  <a:noFill/>
                </a:ln>
                <a:solidFill>
                  <a:srgbClr val="0B2A51"/>
                </a:solidFill>
                <a:effectLst/>
                <a:uLnTx/>
                <a:uFillTx/>
                <a:latin typeface="Verdana" panose="020B0604030504040204" pitchFamily="34" charset="0"/>
                <a:ea typeface="+mn-ea"/>
                <a:cs typeface="+mn-cs"/>
              </a:rPr>
              <a:t>Case Study – Walkerton, Canada I</a:t>
            </a:r>
          </a:p>
        </p:txBody>
      </p:sp>
      <p:pic>
        <p:nvPicPr>
          <p:cNvPr id="942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187" y="849821"/>
            <a:ext cx="7200900"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hteck 5"/>
          <p:cNvSpPr>
            <a:spLocks noChangeArrowheads="1"/>
          </p:cNvSpPr>
          <p:nvPr/>
        </p:nvSpPr>
        <p:spPr bwMode="auto">
          <a:xfrm>
            <a:off x="7008512" y="4739196"/>
            <a:ext cx="1655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2284413" indent="1588" eaLnBrk="0" fontAlgn="base" hangingPunct="0">
              <a:spcBef>
                <a:spcPct val="0"/>
              </a:spcBef>
              <a:spcAft>
                <a:spcPct val="0"/>
              </a:spcAft>
              <a:defRPr>
                <a:solidFill>
                  <a:schemeClr val="tx1"/>
                </a:solidFill>
                <a:latin typeface="Arial" panose="020B0604020202020204" pitchFamily="34" charset="0"/>
              </a:defRPr>
            </a:lvl6pPr>
            <a:lvl7pPr marL="2741613" indent="1588" eaLnBrk="0" fontAlgn="base" hangingPunct="0">
              <a:spcBef>
                <a:spcPct val="0"/>
              </a:spcBef>
              <a:spcAft>
                <a:spcPct val="0"/>
              </a:spcAft>
              <a:defRPr>
                <a:solidFill>
                  <a:schemeClr val="tx1"/>
                </a:solidFill>
                <a:latin typeface="Arial" panose="020B0604020202020204" pitchFamily="34" charset="0"/>
              </a:defRPr>
            </a:lvl7pPr>
            <a:lvl8pPr marL="3198813" indent="1588" eaLnBrk="0" fontAlgn="base" hangingPunct="0">
              <a:spcBef>
                <a:spcPct val="0"/>
              </a:spcBef>
              <a:spcAft>
                <a:spcPct val="0"/>
              </a:spcAft>
              <a:defRPr>
                <a:solidFill>
                  <a:schemeClr val="tx1"/>
                </a:solidFill>
                <a:latin typeface="Arial" panose="020B0604020202020204" pitchFamily="34" charset="0"/>
              </a:defRPr>
            </a:lvl8pPr>
            <a:lvl9pPr marL="3656013" indent="15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1400" b="0" i="1"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from</a:t>
            </a:r>
            <a:r>
              <a:rPr kumimoji="0" lang="de-DE" altLang="de-DE" sz="1400" b="0" i="1"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Google </a:t>
            </a:r>
            <a:r>
              <a:rPr kumimoji="0" lang="de-DE" altLang="de-DE" sz="1400" b="0" i="1"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Maps</a:t>
            </a:r>
            <a:endParaRPr kumimoji="0" lang="de-DE" altLang="de-DE" sz="1400" b="0" i="1" u="none" strike="noStrike" kern="0" cap="none" spc="0" normalizeH="0" baseline="0" noProof="0" dirty="0" smtClean="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462" y="2938971"/>
            <a:ext cx="6289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32758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txBox="1">
            <a:spLocks noChangeArrowheads="1"/>
          </p:cNvSpPr>
          <p:nvPr/>
        </p:nvSpPr>
        <p:spPr bwMode="auto">
          <a:xfrm>
            <a:off x="766478" y="560704"/>
            <a:ext cx="79216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spcBef>
                <a:spcPct val="20000"/>
              </a:spcBef>
              <a:defRPr sz="1400">
                <a:solidFill>
                  <a:srgbClr val="001D4B"/>
                </a:solidFill>
                <a:latin typeface="Verdana" panose="020B0604030504040204" pitchFamily="34" charset="0"/>
              </a:defRPr>
            </a:lvl1pPr>
            <a:lvl2pPr marL="742950" indent="-285750">
              <a:spcBef>
                <a:spcPct val="20000"/>
              </a:spcBef>
              <a:defRPr sz="1400">
                <a:solidFill>
                  <a:srgbClr val="001D4B"/>
                </a:solidFill>
                <a:latin typeface="Verdana" panose="020B0604030504040204" pitchFamily="34" charset="0"/>
              </a:defRPr>
            </a:lvl2pPr>
            <a:lvl3pPr marL="1143000" indent="-228600">
              <a:spcBef>
                <a:spcPct val="20000"/>
              </a:spcBef>
              <a:defRPr sz="1400">
                <a:solidFill>
                  <a:srgbClr val="001D4B"/>
                </a:solidFill>
                <a:latin typeface="Verdana" panose="020B0604030504040204" pitchFamily="34" charset="0"/>
              </a:defRPr>
            </a:lvl3pPr>
            <a:lvl4pPr marL="1600200" indent="-228600">
              <a:spcBef>
                <a:spcPct val="20000"/>
              </a:spcBef>
              <a:defRPr sz="1400">
                <a:solidFill>
                  <a:srgbClr val="001D4B"/>
                </a:solidFill>
                <a:latin typeface="Verdana" panose="020B0604030504040204" pitchFamily="34" charset="0"/>
              </a:defRPr>
            </a:lvl4pPr>
            <a:lvl5pPr marL="2057400" indent="-228600">
              <a:spcBef>
                <a:spcPct val="20000"/>
              </a:spcBef>
              <a:defRPr sz="1400">
                <a:solidFill>
                  <a:srgbClr val="001D4B"/>
                </a:solidFill>
                <a:latin typeface="Verdana" panose="020B0604030504040204" pitchFamily="34" charset="0"/>
              </a:defRPr>
            </a:lvl5pPr>
            <a:lvl6pPr marL="2514600" indent="-228600" eaLnBrk="0" fontAlgn="base" hangingPunct="0">
              <a:spcBef>
                <a:spcPct val="20000"/>
              </a:spcBef>
              <a:spcAft>
                <a:spcPct val="0"/>
              </a:spcAft>
              <a:defRPr sz="1400">
                <a:solidFill>
                  <a:srgbClr val="001D4B"/>
                </a:solidFill>
                <a:latin typeface="Verdana" panose="020B0604030504040204" pitchFamily="34" charset="0"/>
              </a:defRPr>
            </a:lvl6pPr>
            <a:lvl7pPr marL="2971800" indent="-228600" eaLnBrk="0" fontAlgn="base" hangingPunct="0">
              <a:spcBef>
                <a:spcPct val="20000"/>
              </a:spcBef>
              <a:spcAft>
                <a:spcPct val="0"/>
              </a:spcAft>
              <a:defRPr sz="1400">
                <a:solidFill>
                  <a:srgbClr val="001D4B"/>
                </a:solidFill>
                <a:latin typeface="Verdana" panose="020B0604030504040204" pitchFamily="34" charset="0"/>
              </a:defRPr>
            </a:lvl7pPr>
            <a:lvl8pPr marL="3429000" indent="-228600" eaLnBrk="0" fontAlgn="base" hangingPunct="0">
              <a:spcBef>
                <a:spcPct val="20000"/>
              </a:spcBef>
              <a:spcAft>
                <a:spcPct val="0"/>
              </a:spcAft>
              <a:defRPr sz="1400">
                <a:solidFill>
                  <a:srgbClr val="001D4B"/>
                </a:solidFill>
                <a:latin typeface="Verdana" panose="020B0604030504040204" pitchFamily="34" charset="0"/>
              </a:defRPr>
            </a:lvl8pPr>
            <a:lvl9pPr marL="3886200" indent="-228600" eaLnBrk="0" fontAlgn="base" hangingPunct="0">
              <a:spcBef>
                <a:spcPct val="20000"/>
              </a:spcBef>
              <a:spcAft>
                <a:spcPct val="0"/>
              </a:spcAft>
              <a:defRPr sz="1400">
                <a:solidFill>
                  <a:srgbClr val="001D4B"/>
                </a:solidFill>
                <a:latin typeface="Verdana" panose="020B0604030504040204" pitchFamily="34" charset="0"/>
              </a:defRPr>
            </a:lvl9pPr>
          </a:lstStyle>
          <a:p>
            <a:pPr marL="0" marR="0" lvl="0" indent="0" algn="l" defTabSz="914400" rtl="0" eaLnBrk="1" fontAlgn="auto" latinLnBrk="0" hangingPunct="1">
              <a:lnSpc>
                <a:spcPct val="90000"/>
              </a:lnSpc>
              <a:spcBef>
                <a:spcPct val="20000"/>
              </a:spcBef>
              <a:spcAft>
                <a:spcPts val="0"/>
              </a:spcAft>
              <a:buClrTx/>
              <a:buSzTx/>
              <a:buFontTx/>
              <a:buNone/>
              <a:tabLst/>
              <a:defRPr/>
            </a:pPr>
            <a:r>
              <a:rPr kumimoji="0" lang="en-GB" altLang="de-DE" sz="1800" b="1" i="0" u="none" strike="noStrike" kern="1200" cap="none" spc="0" normalizeH="0" baseline="0" noProof="0">
                <a:ln>
                  <a:noFill/>
                </a:ln>
                <a:solidFill>
                  <a:srgbClr val="0B2A51"/>
                </a:solidFill>
                <a:effectLst/>
                <a:uLnTx/>
                <a:uFillTx/>
                <a:latin typeface="Verdana" panose="020B0604030504040204" pitchFamily="34" charset="0"/>
                <a:ea typeface="+mn-ea"/>
                <a:cs typeface="+mn-cs"/>
              </a:rPr>
              <a:t>Case Study – Walkerton, Canada V</a:t>
            </a:r>
          </a:p>
        </p:txBody>
      </p:sp>
      <p:pic>
        <p:nvPicPr>
          <p:cNvPr id="983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528" y="1292541"/>
            <a:ext cx="3760788"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8" name="Picture 2" descr="Walkerton traged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428" y="1376679"/>
            <a:ext cx="3609975"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feld 9"/>
          <p:cNvSpPr txBox="1">
            <a:spLocks noChangeArrowheads="1"/>
          </p:cNvSpPr>
          <p:nvPr/>
        </p:nvSpPr>
        <p:spPr bwMode="auto">
          <a:xfrm>
            <a:off x="4746341" y="1579879"/>
            <a:ext cx="4075112"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2284413" indent="1588" eaLnBrk="0" fontAlgn="base" hangingPunct="0">
              <a:spcBef>
                <a:spcPct val="0"/>
              </a:spcBef>
              <a:spcAft>
                <a:spcPct val="0"/>
              </a:spcAft>
              <a:defRPr>
                <a:solidFill>
                  <a:schemeClr val="tx1"/>
                </a:solidFill>
                <a:latin typeface="Arial" panose="020B0604020202020204" pitchFamily="34" charset="0"/>
              </a:defRPr>
            </a:lvl6pPr>
            <a:lvl7pPr marL="2741613" indent="1588" eaLnBrk="0" fontAlgn="base" hangingPunct="0">
              <a:spcBef>
                <a:spcPct val="0"/>
              </a:spcBef>
              <a:spcAft>
                <a:spcPct val="0"/>
              </a:spcAft>
              <a:defRPr>
                <a:solidFill>
                  <a:schemeClr val="tx1"/>
                </a:solidFill>
                <a:latin typeface="Arial" panose="020B0604020202020204" pitchFamily="34" charset="0"/>
              </a:defRPr>
            </a:lvl7pPr>
            <a:lvl8pPr marL="3198813" indent="1588" eaLnBrk="0" fontAlgn="base" hangingPunct="0">
              <a:spcBef>
                <a:spcPct val="0"/>
              </a:spcBef>
              <a:spcAft>
                <a:spcPct val="0"/>
              </a:spcAft>
              <a:defRPr>
                <a:solidFill>
                  <a:schemeClr val="tx1"/>
                </a:solidFill>
                <a:latin typeface="Arial" panose="020B0604020202020204" pitchFamily="34" charset="0"/>
              </a:defRPr>
            </a:lvl8pPr>
            <a:lvl9pPr marL="3656013" indent="15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Further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investigations</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karst</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characteristics</a:t>
            </a:r>
            <a:endPar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conceptual</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model</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needs</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update          (i.e.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considering</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fast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water</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passages</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along</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fractures</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or</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dissolution</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conduits</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in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consolidated</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rock)</a:t>
            </a:r>
          </a:p>
        </p:txBody>
      </p:sp>
      <p:sp>
        <p:nvSpPr>
          <p:cNvPr id="7" name="Rechteck 10"/>
          <p:cNvSpPr>
            <a:spLocks noChangeArrowheads="1"/>
          </p:cNvSpPr>
          <p:nvPr/>
        </p:nvSpPr>
        <p:spPr bwMode="auto">
          <a:xfrm>
            <a:off x="4601878" y="5108891"/>
            <a:ext cx="20351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2284413" indent="1588" eaLnBrk="0" fontAlgn="base" hangingPunct="0">
              <a:spcBef>
                <a:spcPct val="0"/>
              </a:spcBef>
              <a:spcAft>
                <a:spcPct val="0"/>
              </a:spcAft>
              <a:defRPr>
                <a:solidFill>
                  <a:schemeClr val="tx1"/>
                </a:solidFill>
                <a:latin typeface="Arial" panose="020B0604020202020204" pitchFamily="34" charset="0"/>
              </a:defRPr>
            </a:lvl6pPr>
            <a:lvl7pPr marL="2741613" indent="1588" eaLnBrk="0" fontAlgn="base" hangingPunct="0">
              <a:spcBef>
                <a:spcPct val="0"/>
              </a:spcBef>
              <a:spcAft>
                <a:spcPct val="0"/>
              </a:spcAft>
              <a:defRPr>
                <a:solidFill>
                  <a:schemeClr val="tx1"/>
                </a:solidFill>
                <a:latin typeface="Arial" panose="020B0604020202020204" pitchFamily="34" charset="0"/>
              </a:defRPr>
            </a:lvl7pPr>
            <a:lvl8pPr marL="3198813" indent="1588" eaLnBrk="0" fontAlgn="base" hangingPunct="0">
              <a:spcBef>
                <a:spcPct val="0"/>
              </a:spcBef>
              <a:spcAft>
                <a:spcPct val="0"/>
              </a:spcAft>
              <a:defRPr>
                <a:solidFill>
                  <a:schemeClr val="tx1"/>
                </a:solidFill>
                <a:latin typeface="Arial" panose="020B0604020202020204" pitchFamily="34" charset="0"/>
              </a:defRPr>
            </a:lvl8pPr>
            <a:lvl9pPr marL="3656013" indent="15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1400" b="0" i="1" u="none" strike="noStrike" kern="0" cap="none" spc="0" normalizeH="0" baseline="0" noProof="0" smtClean="0">
                <a:ln>
                  <a:noFill/>
                </a:ln>
                <a:solidFill>
                  <a:srgbClr val="000000"/>
                </a:solidFill>
                <a:effectLst/>
                <a:uLnTx/>
                <a:uFillTx/>
                <a:latin typeface="Arial" panose="020B0604020202020204" pitchFamily="34" charset="0"/>
                <a:ea typeface="+mn-ea"/>
                <a:cs typeface="+mn-cs"/>
              </a:rPr>
              <a:t>Worthington et al. 2002</a:t>
            </a:r>
          </a:p>
        </p:txBody>
      </p:sp>
    </p:spTree>
    <p:extLst>
      <p:ext uri="{BB962C8B-B14F-4D97-AF65-F5344CB8AC3E}">
        <p14:creationId xmlns:p14="http://schemas.microsoft.com/office/powerpoint/2010/main" val="90443450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txBox="1">
            <a:spLocks noChangeArrowheads="1"/>
          </p:cNvSpPr>
          <p:nvPr/>
        </p:nvSpPr>
        <p:spPr bwMode="auto">
          <a:xfrm>
            <a:off x="757135" y="551373"/>
            <a:ext cx="79216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spcBef>
                <a:spcPct val="20000"/>
              </a:spcBef>
              <a:defRPr sz="1400">
                <a:solidFill>
                  <a:srgbClr val="001D4B"/>
                </a:solidFill>
                <a:latin typeface="Verdana" panose="020B0604030504040204" pitchFamily="34" charset="0"/>
              </a:defRPr>
            </a:lvl1pPr>
            <a:lvl2pPr marL="742950" indent="-285750">
              <a:spcBef>
                <a:spcPct val="20000"/>
              </a:spcBef>
              <a:defRPr sz="1400">
                <a:solidFill>
                  <a:srgbClr val="001D4B"/>
                </a:solidFill>
                <a:latin typeface="Verdana" panose="020B0604030504040204" pitchFamily="34" charset="0"/>
              </a:defRPr>
            </a:lvl2pPr>
            <a:lvl3pPr marL="1143000" indent="-228600">
              <a:spcBef>
                <a:spcPct val="20000"/>
              </a:spcBef>
              <a:defRPr sz="1400">
                <a:solidFill>
                  <a:srgbClr val="001D4B"/>
                </a:solidFill>
                <a:latin typeface="Verdana" panose="020B0604030504040204" pitchFamily="34" charset="0"/>
              </a:defRPr>
            </a:lvl3pPr>
            <a:lvl4pPr marL="1600200" indent="-228600">
              <a:spcBef>
                <a:spcPct val="20000"/>
              </a:spcBef>
              <a:defRPr sz="1400">
                <a:solidFill>
                  <a:srgbClr val="001D4B"/>
                </a:solidFill>
                <a:latin typeface="Verdana" panose="020B0604030504040204" pitchFamily="34" charset="0"/>
              </a:defRPr>
            </a:lvl4pPr>
            <a:lvl5pPr marL="2057400" indent="-228600">
              <a:spcBef>
                <a:spcPct val="20000"/>
              </a:spcBef>
              <a:defRPr sz="1400">
                <a:solidFill>
                  <a:srgbClr val="001D4B"/>
                </a:solidFill>
                <a:latin typeface="Verdana" panose="020B0604030504040204" pitchFamily="34" charset="0"/>
              </a:defRPr>
            </a:lvl5pPr>
            <a:lvl6pPr marL="2514600" indent="-228600" eaLnBrk="0" fontAlgn="base" hangingPunct="0">
              <a:spcBef>
                <a:spcPct val="20000"/>
              </a:spcBef>
              <a:spcAft>
                <a:spcPct val="0"/>
              </a:spcAft>
              <a:defRPr sz="1400">
                <a:solidFill>
                  <a:srgbClr val="001D4B"/>
                </a:solidFill>
                <a:latin typeface="Verdana" panose="020B0604030504040204" pitchFamily="34" charset="0"/>
              </a:defRPr>
            </a:lvl6pPr>
            <a:lvl7pPr marL="2971800" indent="-228600" eaLnBrk="0" fontAlgn="base" hangingPunct="0">
              <a:spcBef>
                <a:spcPct val="20000"/>
              </a:spcBef>
              <a:spcAft>
                <a:spcPct val="0"/>
              </a:spcAft>
              <a:defRPr sz="1400">
                <a:solidFill>
                  <a:srgbClr val="001D4B"/>
                </a:solidFill>
                <a:latin typeface="Verdana" panose="020B0604030504040204" pitchFamily="34" charset="0"/>
              </a:defRPr>
            </a:lvl7pPr>
            <a:lvl8pPr marL="3429000" indent="-228600" eaLnBrk="0" fontAlgn="base" hangingPunct="0">
              <a:spcBef>
                <a:spcPct val="20000"/>
              </a:spcBef>
              <a:spcAft>
                <a:spcPct val="0"/>
              </a:spcAft>
              <a:defRPr sz="1400">
                <a:solidFill>
                  <a:srgbClr val="001D4B"/>
                </a:solidFill>
                <a:latin typeface="Verdana" panose="020B0604030504040204" pitchFamily="34" charset="0"/>
              </a:defRPr>
            </a:lvl8pPr>
            <a:lvl9pPr marL="3886200" indent="-228600" eaLnBrk="0" fontAlgn="base" hangingPunct="0">
              <a:spcBef>
                <a:spcPct val="20000"/>
              </a:spcBef>
              <a:spcAft>
                <a:spcPct val="0"/>
              </a:spcAft>
              <a:defRPr sz="1400">
                <a:solidFill>
                  <a:srgbClr val="001D4B"/>
                </a:solidFill>
                <a:latin typeface="Verdana" panose="020B0604030504040204" pitchFamily="34" charset="0"/>
              </a:defRPr>
            </a:lvl9pPr>
          </a:lstStyle>
          <a:p>
            <a:pPr marL="0" marR="0" lvl="0" indent="0" algn="l" defTabSz="914400" rtl="0" eaLnBrk="1" fontAlgn="auto" latinLnBrk="0" hangingPunct="1">
              <a:lnSpc>
                <a:spcPct val="90000"/>
              </a:lnSpc>
              <a:spcBef>
                <a:spcPct val="20000"/>
              </a:spcBef>
              <a:spcAft>
                <a:spcPts val="0"/>
              </a:spcAft>
              <a:buClrTx/>
              <a:buSzTx/>
              <a:buFontTx/>
              <a:buNone/>
              <a:tabLst/>
              <a:defRPr/>
            </a:pPr>
            <a:r>
              <a:rPr kumimoji="0" lang="en-GB" altLang="de-DE" sz="1800" b="1" i="0" u="none" strike="noStrike" kern="1200" cap="none" spc="0" normalizeH="0" baseline="0" noProof="0" dirty="0">
                <a:ln>
                  <a:noFill/>
                </a:ln>
                <a:solidFill>
                  <a:srgbClr val="0B2A51"/>
                </a:solidFill>
                <a:effectLst/>
                <a:uLnTx/>
                <a:uFillTx/>
                <a:latin typeface="Verdana" panose="020B0604030504040204" pitchFamily="34" charset="0"/>
                <a:ea typeface="+mn-ea"/>
                <a:cs typeface="+mn-cs"/>
              </a:rPr>
              <a:t>Case Study – Walkerton, Canada II</a:t>
            </a:r>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7560" y="1138748"/>
            <a:ext cx="3960813"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Picture 2" descr="A sign posted at the height of the Walkerton tainted water tragedy in the spring of 2000 asks residents to pray for victims. Many residents of Walkerton, Ont., continue to suffer ill health effects from the water contamination 10 years a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010" y="1211773"/>
            <a:ext cx="2879725"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7" name="Picture 4" descr="http://updatednews.ca/wp-content/uploads/2011/05/A-resident-walks-by-a-sign-showing-community-feelings-on-a-street-in-Walkerton-Ontari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010" y="3515235"/>
            <a:ext cx="2879725"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hteck 9"/>
          <p:cNvSpPr>
            <a:spLocks noChangeArrowheads="1"/>
          </p:cNvSpPr>
          <p:nvPr/>
        </p:nvSpPr>
        <p:spPr bwMode="auto">
          <a:xfrm>
            <a:off x="6605485" y="5315460"/>
            <a:ext cx="2035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2284413" indent="1588" eaLnBrk="0" fontAlgn="base" hangingPunct="0">
              <a:spcBef>
                <a:spcPct val="0"/>
              </a:spcBef>
              <a:spcAft>
                <a:spcPct val="0"/>
              </a:spcAft>
              <a:defRPr>
                <a:solidFill>
                  <a:schemeClr val="tx1"/>
                </a:solidFill>
                <a:latin typeface="Arial" panose="020B0604020202020204" pitchFamily="34" charset="0"/>
              </a:defRPr>
            </a:lvl6pPr>
            <a:lvl7pPr marL="2741613" indent="1588" eaLnBrk="0" fontAlgn="base" hangingPunct="0">
              <a:spcBef>
                <a:spcPct val="0"/>
              </a:spcBef>
              <a:spcAft>
                <a:spcPct val="0"/>
              </a:spcAft>
              <a:defRPr>
                <a:solidFill>
                  <a:schemeClr val="tx1"/>
                </a:solidFill>
                <a:latin typeface="Arial" panose="020B0604020202020204" pitchFamily="34" charset="0"/>
              </a:defRPr>
            </a:lvl7pPr>
            <a:lvl8pPr marL="3198813" indent="1588" eaLnBrk="0" fontAlgn="base" hangingPunct="0">
              <a:spcBef>
                <a:spcPct val="0"/>
              </a:spcBef>
              <a:spcAft>
                <a:spcPct val="0"/>
              </a:spcAft>
              <a:defRPr>
                <a:solidFill>
                  <a:schemeClr val="tx1"/>
                </a:solidFill>
                <a:latin typeface="Arial" panose="020B0604020202020204" pitchFamily="34" charset="0"/>
              </a:defRPr>
            </a:lvl8pPr>
            <a:lvl9pPr marL="3656013" indent="15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1400" b="0" i="1"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Worthington</a:t>
            </a:r>
            <a:r>
              <a:rPr kumimoji="0" lang="de-DE" altLang="de-DE" sz="1400" b="0" i="1"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et al. 2002</a:t>
            </a:r>
          </a:p>
        </p:txBody>
      </p:sp>
    </p:spTree>
    <p:extLst>
      <p:ext uri="{BB962C8B-B14F-4D97-AF65-F5344CB8AC3E}">
        <p14:creationId xmlns:p14="http://schemas.microsoft.com/office/powerpoint/2010/main" val="40463902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txBox="1">
            <a:spLocks noChangeArrowheads="1"/>
          </p:cNvSpPr>
          <p:nvPr/>
        </p:nvSpPr>
        <p:spPr bwMode="auto">
          <a:xfrm>
            <a:off x="757136" y="560700"/>
            <a:ext cx="79216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spcBef>
                <a:spcPct val="20000"/>
              </a:spcBef>
              <a:defRPr sz="1400">
                <a:solidFill>
                  <a:srgbClr val="001D4B"/>
                </a:solidFill>
                <a:latin typeface="Verdana" panose="020B0604030504040204" pitchFamily="34" charset="0"/>
              </a:defRPr>
            </a:lvl1pPr>
            <a:lvl2pPr marL="742950" indent="-285750">
              <a:spcBef>
                <a:spcPct val="20000"/>
              </a:spcBef>
              <a:defRPr sz="1400">
                <a:solidFill>
                  <a:srgbClr val="001D4B"/>
                </a:solidFill>
                <a:latin typeface="Verdana" panose="020B0604030504040204" pitchFamily="34" charset="0"/>
              </a:defRPr>
            </a:lvl2pPr>
            <a:lvl3pPr marL="1143000" indent="-228600">
              <a:spcBef>
                <a:spcPct val="20000"/>
              </a:spcBef>
              <a:defRPr sz="1400">
                <a:solidFill>
                  <a:srgbClr val="001D4B"/>
                </a:solidFill>
                <a:latin typeface="Verdana" panose="020B0604030504040204" pitchFamily="34" charset="0"/>
              </a:defRPr>
            </a:lvl3pPr>
            <a:lvl4pPr marL="1600200" indent="-228600">
              <a:spcBef>
                <a:spcPct val="20000"/>
              </a:spcBef>
              <a:defRPr sz="1400">
                <a:solidFill>
                  <a:srgbClr val="001D4B"/>
                </a:solidFill>
                <a:latin typeface="Verdana" panose="020B0604030504040204" pitchFamily="34" charset="0"/>
              </a:defRPr>
            </a:lvl4pPr>
            <a:lvl5pPr marL="2057400" indent="-228600">
              <a:spcBef>
                <a:spcPct val="20000"/>
              </a:spcBef>
              <a:defRPr sz="1400">
                <a:solidFill>
                  <a:srgbClr val="001D4B"/>
                </a:solidFill>
                <a:latin typeface="Verdana" panose="020B0604030504040204" pitchFamily="34" charset="0"/>
              </a:defRPr>
            </a:lvl5pPr>
            <a:lvl6pPr marL="2514600" indent="-228600" eaLnBrk="0" fontAlgn="base" hangingPunct="0">
              <a:spcBef>
                <a:spcPct val="20000"/>
              </a:spcBef>
              <a:spcAft>
                <a:spcPct val="0"/>
              </a:spcAft>
              <a:defRPr sz="1400">
                <a:solidFill>
                  <a:srgbClr val="001D4B"/>
                </a:solidFill>
                <a:latin typeface="Verdana" panose="020B0604030504040204" pitchFamily="34" charset="0"/>
              </a:defRPr>
            </a:lvl6pPr>
            <a:lvl7pPr marL="2971800" indent="-228600" eaLnBrk="0" fontAlgn="base" hangingPunct="0">
              <a:spcBef>
                <a:spcPct val="20000"/>
              </a:spcBef>
              <a:spcAft>
                <a:spcPct val="0"/>
              </a:spcAft>
              <a:defRPr sz="1400">
                <a:solidFill>
                  <a:srgbClr val="001D4B"/>
                </a:solidFill>
                <a:latin typeface="Verdana" panose="020B0604030504040204" pitchFamily="34" charset="0"/>
              </a:defRPr>
            </a:lvl7pPr>
            <a:lvl8pPr marL="3429000" indent="-228600" eaLnBrk="0" fontAlgn="base" hangingPunct="0">
              <a:spcBef>
                <a:spcPct val="20000"/>
              </a:spcBef>
              <a:spcAft>
                <a:spcPct val="0"/>
              </a:spcAft>
              <a:defRPr sz="1400">
                <a:solidFill>
                  <a:srgbClr val="001D4B"/>
                </a:solidFill>
                <a:latin typeface="Verdana" panose="020B0604030504040204" pitchFamily="34" charset="0"/>
              </a:defRPr>
            </a:lvl8pPr>
            <a:lvl9pPr marL="3886200" indent="-228600" eaLnBrk="0" fontAlgn="base" hangingPunct="0">
              <a:spcBef>
                <a:spcPct val="20000"/>
              </a:spcBef>
              <a:spcAft>
                <a:spcPct val="0"/>
              </a:spcAft>
              <a:defRPr sz="1400">
                <a:solidFill>
                  <a:srgbClr val="001D4B"/>
                </a:solidFill>
                <a:latin typeface="Verdana" panose="020B0604030504040204" pitchFamily="34" charset="0"/>
              </a:defRPr>
            </a:lvl9pPr>
          </a:lstStyle>
          <a:p>
            <a:pPr marL="0" marR="0" lvl="0" indent="0" algn="l" defTabSz="914400" rtl="0" eaLnBrk="1" fontAlgn="auto" latinLnBrk="0" hangingPunct="1">
              <a:lnSpc>
                <a:spcPct val="90000"/>
              </a:lnSpc>
              <a:spcBef>
                <a:spcPct val="20000"/>
              </a:spcBef>
              <a:spcAft>
                <a:spcPts val="0"/>
              </a:spcAft>
              <a:buClrTx/>
              <a:buSzTx/>
              <a:buFontTx/>
              <a:buNone/>
              <a:tabLst/>
              <a:defRPr/>
            </a:pPr>
            <a:r>
              <a:rPr kumimoji="0" lang="en-GB" altLang="de-DE" sz="1800" b="1" i="0" u="none" strike="noStrike" kern="1200" cap="none" spc="0" normalizeH="0" baseline="0" noProof="0">
                <a:ln>
                  <a:noFill/>
                </a:ln>
                <a:solidFill>
                  <a:srgbClr val="0B2A51"/>
                </a:solidFill>
                <a:effectLst/>
                <a:uLnTx/>
                <a:uFillTx/>
                <a:latin typeface="Verdana" panose="020B0604030504040204" pitchFamily="34" charset="0"/>
                <a:ea typeface="+mn-ea"/>
                <a:cs typeface="+mn-cs"/>
              </a:rPr>
              <a:t>Case Study – Walkerton, Canada III</a:t>
            </a:r>
          </a:p>
        </p:txBody>
      </p:sp>
      <p:sp>
        <p:nvSpPr>
          <p:cNvPr id="6" name="Rechteck 6"/>
          <p:cNvSpPr>
            <a:spLocks noChangeArrowheads="1"/>
          </p:cNvSpPr>
          <p:nvPr/>
        </p:nvSpPr>
        <p:spPr bwMode="auto">
          <a:xfrm>
            <a:off x="747611" y="5458331"/>
            <a:ext cx="2441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2284413" indent="1588" eaLnBrk="0" fontAlgn="base" hangingPunct="0">
              <a:spcBef>
                <a:spcPct val="0"/>
              </a:spcBef>
              <a:spcAft>
                <a:spcPct val="0"/>
              </a:spcAft>
              <a:defRPr>
                <a:solidFill>
                  <a:schemeClr val="tx1"/>
                </a:solidFill>
                <a:latin typeface="Arial" panose="020B0604020202020204" pitchFamily="34" charset="0"/>
              </a:defRPr>
            </a:lvl6pPr>
            <a:lvl7pPr marL="2741613" indent="1588" eaLnBrk="0" fontAlgn="base" hangingPunct="0">
              <a:spcBef>
                <a:spcPct val="0"/>
              </a:spcBef>
              <a:spcAft>
                <a:spcPct val="0"/>
              </a:spcAft>
              <a:defRPr>
                <a:solidFill>
                  <a:schemeClr val="tx1"/>
                </a:solidFill>
                <a:latin typeface="Arial" panose="020B0604020202020204" pitchFamily="34" charset="0"/>
              </a:defRPr>
            </a:lvl7pPr>
            <a:lvl8pPr marL="3198813" indent="1588" eaLnBrk="0" fontAlgn="base" hangingPunct="0">
              <a:spcBef>
                <a:spcPct val="0"/>
              </a:spcBef>
              <a:spcAft>
                <a:spcPct val="0"/>
              </a:spcAft>
              <a:defRPr>
                <a:solidFill>
                  <a:schemeClr val="tx1"/>
                </a:solidFill>
                <a:latin typeface="Arial" panose="020B0604020202020204" pitchFamily="34" charset="0"/>
              </a:defRPr>
            </a:lvl8pPr>
            <a:lvl9pPr marL="3656013" indent="15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1400" b="0" i="1" u="none" strike="noStrike" kern="0" cap="none" spc="0" normalizeH="0" baseline="0" noProof="0" smtClean="0">
                <a:ln>
                  <a:noFill/>
                </a:ln>
                <a:solidFill>
                  <a:srgbClr val="000000"/>
                </a:solidFill>
                <a:effectLst/>
                <a:uLnTx/>
                <a:uFillTx/>
                <a:latin typeface="Arial" panose="020B0604020202020204" pitchFamily="34" charset="0"/>
                <a:ea typeface="+mn-ea"/>
                <a:cs typeface="+mn-cs"/>
              </a:rPr>
              <a:t>from Worthington et al. 2002</a:t>
            </a:r>
          </a:p>
        </p:txBody>
      </p:sp>
      <p:sp>
        <p:nvSpPr>
          <p:cNvPr id="7" name="Textfeld 6"/>
          <p:cNvSpPr txBox="1">
            <a:spLocks noChangeArrowheads="1"/>
          </p:cNvSpPr>
          <p:nvPr/>
        </p:nvSpPr>
        <p:spPr bwMode="auto">
          <a:xfrm>
            <a:off x="676174" y="1003612"/>
            <a:ext cx="8243887" cy="457200"/>
          </a:xfrm>
          <a:prstGeom prst="rect">
            <a:avLst/>
          </a:prstGeom>
          <a:solidFill>
            <a:srgbClr val="FFFFFF"/>
          </a:solidFill>
          <a:ln w="25400" cap="flat" cmpd="sng" algn="ctr">
            <a:noFill/>
            <a:prstDash val="solid"/>
            <a:headEnd/>
            <a:tailEnd/>
          </a:ln>
          <a:effectLst/>
        </p:spPr>
        <p:txBody>
          <a:bodyP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800" b="0" i="0" u="sng" strike="noStrike" kern="0" cap="none" spc="0" normalizeH="0" baseline="0" noProof="0" dirty="0" err="1">
                <a:ln>
                  <a:noFill/>
                </a:ln>
                <a:solidFill>
                  <a:srgbClr val="000000"/>
                </a:solidFill>
                <a:effectLst/>
                <a:uLnTx/>
                <a:uFillTx/>
                <a:latin typeface="Arial"/>
                <a:ea typeface="+mn-ea"/>
                <a:cs typeface="+mn-cs"/>
              </a:rPr>
              <a:t>Delineation</a:t>
            </a:r>
            <a:r>
              <a:rPr kumimoji="0" lang="de-DE" sz="1800" b="0" i="0" u="sng" strike="noStrike" kern="0" cap="none" spc="0" normalizeH="0" baseline="0" noProof="0" dirty="0">
                <a:ln>
                  <a:noFill/>
                </a:ln>
                <a:solidFill>
                  <a:srgbClr val="000000"/>
                </a:solidFill>
                <a:effectLst/>
                <a:uLnTx/>
                <a:uFillTx/>
                <a:latin typeface="Arial"/>
                <a:ea typeface="+mn-ea"/>
                <a:cs typeface="+mn-cs"/>
              </a:rPr>
              <a:t> </a:t>
            </a:r>
            <a:r>
              <a:rPr kumimoji="0" lang="de-DE" sz="1800" b="0" i="0" u="sng" strike="noStrike" kern="0" cap="none" spc="0" normalizeH="0" baseline="0" noProof="0" dirty="0" err="1">
                <a:ln>
                  <a:noFill/>
                </a:ln>
                <a:solidFill>
                  <a:srgbClr val="000000"/>
                </a:solidFill>
                <a:effectLst/>
                <a:uLnTx/>
                <a:uFillTx/>
                <a:latin typeface="Arial"/>
                <a:ea typeface="+mn-ea"/>
                <a:cs typeface="+mn-cs"/>
              </a:rPr>
              <a:t>of</a:t>
            </a:r>
            <a:r>
              <a:rPr kumimoji="0" lang="de-DE" sz="1800" b="0" i="0" u="sng" strike="noStrike" kern="0" cap="none" spc="0" normalizeH="0" baseline="0" noProof="0" dirty="0">
                <a:ln>
                  <a:noFill/>
                </a:ln>
                <a:solidFill>
                  <a:srgbClr val="000000"/>
                </a:solidFill>
                <a:effectLst/>
                <a:uLnTx/>
                <a:uFillTx/>
                <a:latin typeface="Arial"/>
                <a:ea typeface="+mn-ea"/>
                <a:cs typeface="+mn-cs"/>
              </a:rPr>
              <a:t> a </a:t>
            </a:r>
            <a:r>
              <a:rPr kumimoji="0" lang="de-DE" sz="1800" b="0" i="0" u="sng" strike="noStrike" kern="0" cap="none" spc="0" normalizeH="0" baseline="0" noProof="0" dirty="0" err="1">
                <a:ln>
                  <a:noFill/>
                </a:ln>
                <a:solidFill>
                  <a:srgbClr val="000000"/>
                </a:solidFill>
                <a:effectLst/>
                <a:uLnTx/>
                <a:uFillTx/>
                <a:latin typeface="Arial"/>
                <a:ea typeface="+mn-ea"/>
                <a:cs typeface="+mn-cs"/>
              </a:rPr>
              <a:t>water</a:t>
            </a:r>
            <a:r>
              <a:rPr kumimoji="0" lang="de-DE" sz="1800" b="0" i="0" u="sng" strike="noStrike" kern="0" cap="none" spc="0" normalizeH="0" baseline="0" noProof="0" dirty="0">
                <a:ln>
                  <a:noFill/>
                </a:ln>
                <a:solidFill>
                  <a:srgbClr val="000000"/>
                </a:solidFill>
                <a:effectLst/>
                <a:uLnTx/>
                <a:uFillTx/>
                <a:latin typeface="Arial"/>
                <a:ea typeface="+mn-ea"/>
                <a:cs typeface="+mn-cs"/>
              </a:rPr>
              <a:t> </a:t>
            </a:r>
            <a:r>
              <a:rPr kumimoji="0" lang="de-DE" sz="1800" b="0" i="0" u="sng" strike="noStrike" kern="0" cap="none" spc="0" normalizeH="0" baseline="0" noProof="0" dirty="0" err="1">
                <a:ln>
                  <a:noFill/>
                </a:ln>
                <a:solidFill>
                  <a:srgbClr val="000000"/>
                </a:solidFill>
                <a:effectLst/>
                <a:uLnTx/>
                <a:uFillTx/>
                <a:latin typeface="Arial"/>
                <a:ea typeface="+mn-ea"/>
                <a:cs typeface="+mn-cs"/>
              </a:rPr>
              <a:t>protection</a:t>
            </a:r>
            <a:r>
              <a:rPr kumimoji="0" lang="de-DE" sz="1800" b="0" i="0" u="sng" strike="noStrike" kern="0" cap="none" spc="0" normalizeH="0" baseline="0" noProof="0" dirty="0">
                <a:ln>
                  <a:noFill/>
                </a:ln>
                <a:solidFill>
                  <a:srgbClr val="000000"/>
                </a:solidFill>
                <a:effectLst/>
                <a:uLnTx/>
                <a:uFillTx/>
                <a:latin typeface="Arial"/>
                <a:ea typeface="+mn-ea"/>
                <a:cs typeface="+mn-cs"/>
              </a:rPr>
              <a:t> </a:t>
            </a:r>
            <a:r>
              <a:rPr kumimoji="0" lang="de-DE" sz="1800" b="0" i="0" u="sng" strike="noStrike" kern="0" cap="none" spc="0" normalizeH="0" baseline="0" noProof="0" dirty="0" err="1">
                <a:ln>
                  <a:noFill/>
                </a:ln>
                <a:solidFill>
                  <a:srgbClr val="000000"/>
                </a:solidFill>
                <a:effectLst/>
                <a:uLnTx/>
                <a:uFillTx/>
                <a:latin typeface="Arial"/>
                <a:ea typeface="+mn-ea"/>
                <a:cs typeface="+mn-cs"/>
              </a:rPr>
              <a:t>area</a:t>
            </a:r>
            <a:r>
              <a:rPr kumimoji="0" lang="de-DE" sz="1800" b="0" i="0" u="sng" strike="noStrike" kern="0" cap="none" spc="0" normalizeH="0" baseline="0" noProof="0" dirty="0">
                <a:ln>
                  <a:noFill/>
                </a:ln>
                <a:solidFill>
                  <a:srgbClr val="000000"/>
                </a:solidFill>
                <a:effectLst/>
                <a:uLnTx/>
                <a:uFillTx/>
                <a:latin typeface="Arial"/>
                <a:ea typeface="+mn-ea"/>
                <a:cs typeface="+mn-cs"/>
              </a:rPr>
              <a:t> (</a:t>
            </a:r>
            <a:r>
              <a:rPr kumimoji="0" lang="de-DE" sz="1800" b="0" i="0" u="sng" strike="noStrike" kern="0" cap="none" spc="0" normalizeH="0" baseline="0" noProof="0" dirty="0" err="1">
                <a:ln>
                  <a:noFill/>
                </a:ln>
                <a:solidFill>
                  <a:srgbClr val="000000"/>
                </a:solidFill>
                <a:effectLst/>
                <a:uLnTx/>
                <a:uFillTx/>
                <a:latin typeface="Arial"/>
                <a:ea typeface="+mn-ea"/>
                <a:cs typeface="+mn-cs"/>
              </a:rPr>
              <a:t>well</a:t>
            </a:r>
            <a:r>
              <a:rPr kumimoji="0" lang="de-DE" sz="1800" b="0" i="0" u="sng" strike="noStrike" kern="0" cap="none" spc="0" normalizeH="0" baseline="0" noProof="0" dirty="0">
                <a:ln>
                  <a:noFill/>
                </a:ln>
                <a:solidFill>
                  <a:srgbClr val="000000"/>
                </a:solidFill>
                <a:effectLst/>
                <a:uLnTx/>
                <a:uFillTx/>
                <a:latin typeface="Arial"/>
                <a:ea typeface="+mn-ea"/>
                <a:cs typeface="+mn-cs"/>
              </a:rPr>
              <a:t> 7)</a:t>
            </a:r>
          </a:p>
        </p:txBody>
      </p:sp>
      <p:pic>
        <p:nvPicPr>
          <p:cNvPr id="96261" name="Picture 3" descr="C:\00_Daten\01_Eigene Dateien\02 - Lehre\20 - HGHCM\V_HydrogeolModelle\Worthington_Sketch_mo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049" y="1570544"/>
            <a:ext cx="4752975" cy="397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356920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txBox="1">
            <a:spLocks noChangeArrowheads="1"/>
          </p:cNvSpPr>
          <p:nvPr/>
        </p:nvSpPr>
        <p:spPr bwMode="auto">
          <a:xfrm>
            <a:off x="766464" y="560708"/>
            <a:ext cx="79216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spcBef>
                <a:spcPct val="20000"/>
              </a:spcBef>
              <a:defRPr sz="1400">
                <a:solidFill>
                  <a:srgbClr val="001D4B"/>
                </a:solidFill>
                <a:latin typeface="Verdana" panose="020B0604030504040204" pitchFamily="34" charset="0"/>
              </a:defRPr>
            </a:lvl1pPr>
            <a:lvl2pPr marL="742950" indent="-285750">
              <a:spcBef>
                <a:spcPct val="20000"/>
              </a:spcBef>
              <a:defRPr sz="1400">
                <a:solidFill>
                  <a:srgbClr val="001D4B"/>
                </a:solidFill>
                <a:latin typeface="Verdana" panose="020B0604030504040204" pitchFamily="34" charset="0"/>
              </a:defRPr>
            </a:lvl2pPr>
            <a:lvl3pPr marL="1143000" indent="-228600">
              <a:spcBef>
                <a:spcPct val="20000"/>
              </a:spcBef>
              <a:defRPr sz="1400">
                <a:solidFill>
                  <a:srgbClr val="001D4B"/>
                </a:solidFill>
                <a:latin typeface="Verdana" panose="020B0604030504040204" pitchFamily="34" charset="0"/>
              </a:defRPr>
            </a:lvl3pPr>
            <a:lvl4pPr marL="1600200" indent="-228600">
              <a:spcBef>
                <a:spcPct val="20000"/>
              </a:spcBef>
              <a:defRPr sz="1400">
                <a:solidFill>
                  <a:srgbClr val="001D4B"/>
                </a:solidFill>
                <a:latin typeface="Verdana" panose="020B0604030504040204" pitchFamily="34" charset="0"/>
              </a:defRPr>
            </a:lvl4pPr>
            <a:lvl5pPr marL="2057400" indent="-228600">
              <a:spcBef>
                <a:spcPct val="20000"/>
              </a:spcBef>
              <a:defRPr sz="1400">
                <a:solidFill>
                  <a:srgbClr val="001D4B"/>
                </a:solidFill>
                <a:latin typeface="Verdana" panose="020B0604030504040204" pitchFamily="34" charset="0"/>
              </a:defRPr>
            </a:lvl5pPr>
            <a:lvl6pPr marL="2514600" indent="-228600" eaLnBrk="0" fontAlgn="base" hangingPunct="0">
              <a:spcBef>
                <a:spcPct val="20000"/>
              </a:spcBef>
              <a:spcAft>
                <a:spcPct val="0"/>
              </a:spcAft>
              <a:defRPr sz="1400">
                <a:solidFill>
                  <a:srgbClr val="001D4B"/>
                </a:solidFill>
                <a:latin typeface="Verdana" panose="020B0604030504040204" pitchFamily="34" charset="0"/>
              </a:defRPr>
            </a:lvl6pPr>
            <a:lvl7pPr marL="2971800" indent="-228600" eaLnBrk="0" fontAlgn="base" hangingPunct="0">
              <a:spcBef>
                <a:spcPct val="20000"/>
              </a:spcBef>
              <a:spcAft>
                <a:spcPct val="0"/>
              </a:spcAft>
              <a:defRPr sz="1400">
                <a:solidFill>
                  <a:srgbClr val="001D4B"/>
                </a:solidFill>
                <a:latin typeface="Verdana" panose="020B0604030504040204" pitchFamily="34" charset="0"/>
              </a:defRPr>
            </a:lvl7pPr>
            <a:lvl8pPr marL="3429000" indent="-228600" eaLnBrk="0" fontAlgn="base" hangingPunct="0">
              <a:spcBef>
                <a:spcPct val="20000"/>
              </a:spcBef>
              <a:spcAft>
                <a:spcPct val="0"/>
              </a:spcAft>
              <a:defRPr sz="1400">
                <a:solidFill>
                  <a:srgbClr val="001D4B"/>
                </a:solidFill>
                <a:latin typeface="Verdana" panose="020B0604030504040204" pitchFamily="34" charset="0"/>
              </a:defRPr>
            </a:lvl8pPr>
            <a:lvl9pPr marL="3886200" indent="-228600" eaLnBrk="0" fontAlgn="base" hangingPunct="0">
              <a:spcBef>
                <a:spcPct val="20000"/>
              </a:spcBef>
              <a:spcAft>
                <a:spcPct val="0"/>
              </a:spcAft>
              <a:defRPr sz="1400">
                <a:solidFill>
                  <a:srgbClr val="001D4B"/>
                </a:solidFill>
                <a:latin typeface="Verdana" panose="020B0604030504040204" pitchFamily="34" charset="0"/>
              </a:defRPr>
            </a:lvl9pPr>
          </a:lstStyle>
          <a:p>
            <a:pPr marL="0" marR="0" lvl="0" indent="0" algn="l" defTabSz="914400" rtl="0" eaLnBrk="1" fontAlgn="auto" latinLnBrk="0" hangingPunct="1">
              <a:lnSpc>
                <a:spcPct val="90000"/>
              </a:lnSpc>
              <a:spcBef>
                <a:spcPct val="20000"/>
              </a:spcBef>
              <a:spcAft>
                <a:spcPts val="0"/>
              </a:spcAft>
              <a:buClrTx/>
              <a:buSzTx/>
              <a:buFontTx/>
              <a:buNone/>
              <a:tabLst/>
              <a:defRPr/>
            </a:pPr>
            <a:r>
              <a:rPr kumimoji="0" lang="en-GB" altLang="de-DE" sz="1800" b="1" i="0" u="none" strike="noStrike" kern="1200" cap="none" spc="0" normalizeH="0" baseline="0" noProof="0">
                <a:ln>
                  <a:noFill/>
                </a:ln>
                <a:solidFill>
                  <a:srgbClr val="0B2A51"/>
                </a:solidFill>
                <a:effectLst/>
                <a:uLnTx/>
                <a:uFillTx/>
                <a:latin typeface="Verdana" panose="020B0604030504040204" pitchFamily="34" charset="0"/>
                <a:ea typeface="+mn-ea"/>
                <a:cs typeface="+mn-cs"/>
              </a:rPr>
              <a:t>Case Study – Walkerton, Canada IV</a:t>
            </a:r>
          </a:p>
        </p:txBody>
      </p:sp>
      <p:pic>
        <p:nvPicPr>
          <p:cNvPr id="97283" name="Picture 2" descr="Walkerton traged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64" y="1322708"/>
            <a:ext cx="4711700" cy="385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feld 11"/>
          <p:cNvSpPr txBox="1">
            <a:spLocks noChangeArrowheads="1"/>
          </p:cNvSpPr>
          <p:nvPr/>
        </p:nvSpPr>
        <p:spPr bwMode="auto">
          <a:xfrm>
            <a:off x="5876627" y="1613220"/>
            <a:ext cx="3024187"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2284413" indent="1588" eaLnBrk="0" fontAlgn="base" hangingPunct="0">
              <a:spcBef>
                <a:spcPct val="0"/>
              </a:spcBef>
              <a:spcAft>
                <a:spcPct val="0"/>
              </a:spcAft>
              <a:defRPr>
                <a:solidFill>
                  <a:schemeClr val="tx1"/>
                </a:solidFill>
                <a:latin typeface="Arial" panose="020B0604020202020204" pitchFamily="34" charset="0"/>
              </a:defRPr>
            </a:lvl6pPr>
            <a:lvl7pPr marL="2741613" indent="1588" eaLnBrk="0" fontAlgn="base" hangingPunct="0">
              <a:spcBef>
                <a:spcPct val="0"/>
              </a:spcBef>
              <a:spcAft>
                <a:spcPct val="0"/>
              </a:spcAft>
              <a:defRPr>
                <a:solidFill>
                  <a:schemeClr val="tx1"/>
                </a:solidFill>
                <a:latin typeface="Arial" panose="020B0604020202020204" pitchFamily="34" charset="0"/>
              </a:defRPr>
            </a:lvl7pPr>
            <a:lvl8pPr marL="3198813" indent="1588" eaLnBrk="0" fontAlgn="base" hangingPunct="0">
              <a:spcBef>
                <a:spcPct val="0"/>
              </a:spcBef>
              <a:spcAft>
                <a:spcPct val="0"/>
              </a:spcAft>
              <a:defRPr>
                <a:solidFill>
                  <a:schemeClr val="tx1"/>
                </a:solidFill>
                <a:latin typeface="Arial" panose="020B0604020202020204" pitchFamily="34" charset="0"/>
              </a:defRPr>
            </a:lvl8pPr>
            <a:lvl9pPr marL="3656013" indent="15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Results</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from</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numerical</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modeling</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based</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on a “simple“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conceptual</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model</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assuming</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uniform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hydrogeological</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de-DE" altLang="de-DE" sz="1800" b="0" i="0" u="none" strike="noStrike" kern="0" cap="none" spc="0" normalizeH="0" baseline="0" noProof="0" dirty="0" err="1" smtClean="0">
                <a:ln>
                  <a:noFill/>
                </a:ln>
                <a:solidFill>
                  <a:srgbClr val="000000"/>
                </a:solidFill>
                <a:effectLst/>
                <a:uLnTx/>
                <a:uFillTx/>
                <a:latin typeface="Arial" panose="020B0604020202020204" pitchFamily="34" charset="0"/>
                <a:ea typeface="+mn-ea"/>
                <a:cs typeface="+mn-cs"/>
              </a:rPr>
              <a:t>properties</a:t>
            </a:r>
            <a:r>
              <a:rPr kumimoji="0" lang="de-DE" altLang="de-DE" sz="1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mn-cs"/>
              </a:rPr>
              <a:t>)</a:t>
            </a:r>
          </a:p>
        </p:txBody>
      </p:sp>
      <p:sp>
        <p:nvSpPr>
          <p:cNvPr id="6" name="Rechteck 6"/>
          <p:cNvSpPr>
            <a:spLocks noChangeArrowheads="1"/>
          </p:cNvSpPr>
          <p:nvPr/>
        </p:nvSpPr>
        <p:spPr bwMode="auto">
          <a:xfrm>
            <a:off x="728364" y="5188270"/>
            <a:ext cx="2441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2284413" indent="1588" eaLnBrk="0" fontAlgn="base" hangingPunct="0">
              <a:spcBef>
                <a:spcPct val="0"/>
              </a:spcBef>
              <a:spcAft>
                <a:spcPct val="0"/>
              </a:spcAft>
              <a:defRPr>
                <a:solidFill>
                  <a:schemeClr val="tx1"/>
                </a:solidFill>
                <a:latin typeface="Arial" panose="020B0604020202020204" pitchFamily="34" charset="0"/>
              </a:defRPr>
            </a:lvl6pPr>
            <a:lvl7pPr marL="2741613" indent="1588" eaLnBrk="0" fontAlgn="base" hangingPunct="0">
              <a:spcBef>
                <a:spcPct val="0"/>
              </a:spcBef>
              <a:spcAft>
                <a:spcPct val="0"/>
              </a:spcAft>
              <a:defRPr>
                <a:solidFill>
                  <a:schemeClr val="tx1"/>
                </a:solidFill>
                <a:latin typeface="Arial" panose="020B0604020202020204" pitchFamily="34" charset="0"/>
              </a:defRPr>
            </a:lvl7pPr>
            <a:lvl8pPr marL="3198813" indent="1588" eaLnBrk="0" fontAlgn="base" hangingPunct="0">
              <a:spcBef>
                <a:spcPct val="0"/>
              </a:spcBef>
              <a:spcAft>
                <a:spcPct val="0"/>
              </a:spcAft>
              <a:defRPr>
                <a:solidFill>
                  <a:schemeClr val="tx1"/>
                </a:solidFill>
                <a:latin typeface="Arial" panose="020B0604020202020204" pitchFamily="34" charset="0"/>
              </a:defRPr>
            </a:lvl8pPr>
            <a:lvl9pPr marL="3656013" indent="15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1400" b="0" i="1" u="none" strike="noStrike" kern="0" cap="none" spc="0" normalizeH="0" baseline="0" noProof="0" smtClean="0">
                <a:ln>
                  <a:noFill/>
                </a:ln>
                <a:solidFill>
                  <a:srgbClr val="000000"/>
                </a:solidFill>
                <a:effectLst/>
                <a:uLnTx/>
                <a:uFillTx/>
                <a:latin typeface="Arial" panose="020B0604020202020204" pitchFamily="34" charset="0"/>
                <a:ea typeface="+mn-ea"/>
                <a:cs typeface="+mn-cs"/>
              </a:rPr>
              <a:t>from Worthington et al. 2002</a:t>
            </a:r>
          </a:p>
        </p:txBody>
      </p:sp>
      <p:sp>
        <p:nvSpPr>
          <p:cNvPr id="7" name="Rechteck 6"/>
          <p:cNvSpPr/>
          <p:nvPr/>
        </p:nvSpPr>
        <p:spPr>
          <a:xfrm>
            <a:off x="1664989" y="3172145"/>
            <a:ext cx="935038" cy="504825"/>
          </a:xfrm>
          <a:prstGeom prst="rect">
            <a:avLst/>
          </a:prstGeom>
          <a:solidFill>
            <a:srgbClr val="FFFFFF"/>
          </a:solidFill>
          <a:ln w="25400"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8" name="Freihandform 7"/>
          <p:cNvSpPr/>
          <p:nvPr/>
        </p:nvSpPr>
        <p:spPr>
          <a:xfrm>
            <a:off x="3531889" y="3775395"/>
            <a:ext cx="1071563" cy="1062038"/>
          </a:xfrm>
          <a:custGeom>
            <a:avLst/>
            <a:gdLst>
              <a:gd name="connsiteX0" fmla="*/ 78658 w 1071716"/>
              <a:gd name="connsiteY0" fmla="*/ 58993 h 1061884"/>
              <a:gd name="connsiteX1" fmla="*/ 68826 w 1071716"/>
              <a:gd name="connsiteY1" fmla="*/ 117987 h 1061884"/>
              <a:gd name="connsiteX2" fmla="*/ 49161 w 1071716"/>
              <a:gd name="connsiteY2" fmla="*/ 304800 h 1061884"/>
              <a:gd name="connsiteX3" fmla="*/ 29497 w 1071716"/>
              <a:gd name="connsiteY3" fmla="*/ 363793 h 1061884"/>
              <a:gd name="connsiteX4" fmla="*/ 19665 w 1071716"/>
              <a:gd name="connsiteY4" fmla="*/ 393290 h 1061884"/>
              <a:gd name="connsiteX5" fmla="*/ 9832 w 1071716"/>
              <a:gd name="connsiteY5" fmla="*/ 422787 h 1061884"/>
              <a:gd name="connsiteX6" fmla="*/ 0 w 1071716"/>
              <a:gd name="connsiteY6" fmla="*/ 452284 h 1061884"/>
              <a:gd name="connsiteX7" fmla="*/ 29497 w 1071716"/>
              <a:gd name="connsiteY7" fmla="*/ 698090 h 1061884"/>
              <a:gd name="connsiteX8" fmla="*/ 49161 w 1071716"/>
              <a:gd name="connsiteY8" fmla="*/ 757084 h 1061884"/>
              <a:gd name="connsiteX9" fmla="*/ 88490 w 1071716"/>
              <a:gd name="connsiteY9" fmla="*/ 816077 h 1061884"/>
              <a:gd name="connsiteX10" fmla="*/ 108155 w 1071716"/>
              <a:gd name="connsiteY10" fmla="*/ 845574 h 1061884"/>
              <a:gd name="connsiteX11" fmla="*/ 206478 w 1071716"/>
              <a:gd name="connsiteY11" fmla="*/ 934064 h 1061884"/>
              <a:gd name="connsiteX12" fmla="*/ 304800 w 1071716"/>
              <a:gd name="connsiteY12" fmla="*/ 993058 h 1061884"/>
              <a:gd name="connsiteX13" fmla="*/ 344129 w 1071716"/>
              <a:gd name="connsiteY13" fmla="*/ 1002890 h 1061884"/>
              <a:gd name="connsiteX14" fmla="*/ 373626 w 1071716"/>
              <a:gd name="connsiteY14" fmla="*/ 1022555 h 1061884"/>
              <a:gd name="connsiteX15" fmla="*/ 403123 w 1071716"/>
              <a:gd name="connsiteY15" fmla="*/ 1032387 h 1061884"/>
              <a:gd name="connsiteX16" fmla="*/ 570271 w 1071716"/>
              <a:gd name="connsiteY16" fmla="*/ 1061884 h 1061884"/>
              <a:gd name="connsiteX17" fmla="*/ 698090 w 1071716"/>
              <a:gd name="connsiteY17" fmla="*/ 1052051 h 1061884"/>
              <a:gd name="connsiteX18" fmla="*/ 757084 w 1071716"/>
              <a:gd name="connsiteY18" fmla="*/ 1032387 h 1061884"/>
              <a:gd name="connsiteX19" fmla="*/ 796413 w 1071716"/>
              <a:gd name="connsiteY19" fmla="*/ 1022555 h 1061884"/>
              <a:gd name="connsiteX20" fmla="*/ 855407 w 1071716"/>
              <a:gd name="connsiteY20" fmla="*/ 973393 h 1061884"/>
              <a:gd name="connsiteX21" fmla="*/ 875071 w 1071716"/>
              <a:gd name="connsiteY21" fmla="*/ 943897 h 1061884"/>
              <a:gd name="connsiteX22" fmla="*/ 884903 w 1071716"/>
              <a:gd name="connsiteY22" fmla="*/ 914400 h 1061884"/>
              <a:gd name="connsiteX23" fmla="*/ 924232 w 1071716"/>
              <a:gd name="connsiteY23" fmla="*/ 855406 h 1061884"/>
              <a:gd name="connsiteX24" fmla="*/ 934065 w 1071716"/>
              <a:gd name="connsiteY24" fmla="*/ 825910 h 1061884"/>
              <a:gd name="connsiteX25" fmla="*/ 953729 w 1071716"/>
              <a:gd name="connsiteY25" fmla="*/ 796413 h 1061884"/>
              <a:gd name="connsiteX26" fmla="*/ 973394 w 1071716"/>
              <a:gd name="connsiteY26" fmla="*/ 737419 h 1061884"/>
              <a:gd name="connsiteX27" fmla="*/ 1012723 w 1071716"/>
              <a:gd name="connsiteY27" fmla="*/ 668593 h 1061884"/>
              <a:gd name="connsiteX28" fmla="*/ 1052052 w 1071716"/>
              <a:gd name="connsiteY28" fmla="*/ 580103 h 1061884"/>
              <a:gd name="connsiteX29" fmla="*/ 1061884 w 1071716"/>
              <a:gd name="connsiteY29" fmla="*/ 530942 h 1061884"/>
              <a:gd name="connsiteX30" fmla="*/ 1071716 w 1071716"/>
              <a:gd name="connsiteY30" fmla="*/ 501445 h 1061884"/>
              <a:gd name="connsiteX31" fmla="*/ 1032387 w 1071716"/>
              <a:gd name="connsiteY31" fmla="*/ 412955 h 1061884"/>
              <a:gd name="connsiteX32" fmla="*/ 973394 w 1071716"/>
              <a:gd name="connsiteY32" fmla="*/ 363793 h 1061884"/>
              <a:gd name="connsiteX33" fmla="*/ 934065 w 1071716"/>
              <a:gd name="connsiteY33" fmla="*/ 334297 h 1061884"/>
              <a:gd name="connsiteX34" fmla="*/ 904568 w 1071716"/>
              <a:gd name="connsiteY34" fmla="*/ 314632 h 1061884"/>
              <a:gd name="connsiteX35" fmla="*/ 865239 w 1071716"/>
              <a:gd name="connsiteY35" fmla="*/ 265471 h 1061884"/>
              <a:gd name="connsiteX36" fmla="*/ 835742 w 1071716"/>
              <a:gd name="connsiteY36" fmla="*/ 235974 h 1061884"/>
              <a:gd name="connsiteX37" fmla="*/ 786581 w 1071716"/>
              <a:gd name="connsiteY37" fmla="*/ 176980 h 1061884"/>
              <a:gd name="connsiteX38" fmla="*/ 727587 w 1071716"/>
              <a:gd name="connsiteY38" fmla="*/ 137651 h 1061884"/>
              <a:gd name="connsiteX39" fmla="*/ 668594 w 1071716"/>
              <a:gd name="connsiteY39" fmla="*/ 117987 h 1061884"/>
              <a:gd name="connsiteX40" fmla="*/ 580103 w 1071716"/>
              <a:gd name="connsiteY40" fmla="*/ 68826 h 1061884"/>
              <a:gd name="connsiteX41" fmla="*/ 491613 w 1071716"/>
              <a:gd name="connsiteY41" fmla="*/ 29497 h 1061884"/>
              <a:gd name="connsiteX42" fmla="*/ 452284 w 1071716"/>
              <a:gd name="connsiteY42" fmla="*/ 9832 h 1061884"/>
              <a:gd name="connsiteX43" fmla="*/ 235974 w 1071716"/>
              <a:gd name="connsiteY43" fmla="*/ 0 h 1061884"/>
              <a:gd name="connsiteX44" fmla="*/ 137652 w 1071716"/>
              <a:gd name="connsiteY44" fmla="*/ 9832 h 1061884"/>
              <a:gd name="connsiteX45" fmla="*/ 108155 w 1071716"/>
              <a:gd name="connsiteY45" fmla="*/ 19664 h 1061884"/>
              <a:gd name="connsiteX46" fmla="*/ 78658 w 1071716"/>
              <a:gd name="connsiteY46" fmla="*/ 58993 h 106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71716" h="1061884">
                <a:moveTo>
                  <a:pt x="78658" y="58993"/>
                </a:moveTo>
                <a:cubicBezTo>
                  <a:pt x="72103" y="75380"/>
                  <a:pt x="70810" y="98150"/>
                  <a:pt x="68826" y="117987"/>
                </a:cubicBezTo>
                <a:cubicBezTo>
                  <a:pt x="61765" y="188598"/>
                  <a:pt x="66577" y="240942"/>
                  <a:pt x="49161" y="304800"/>
                </a:cubicBezTo>
                <a:cubicBezTo>
                  <a:pt x="43707" y="324798"/>
                  <a:pt x="36052" y="344129"/>
                  <a:pt x="29497" y="363793"/>
                </a:cubicBezTo>
                <a:lnTo>
                  <a:pt x="19665" y="393290"/>
                </a:lnTo>
                <a:lnTo>
                  <a:pt x="9832" y="422787"/>
                </a:lnTo>
                <a:lnTo>
                  <a:pt x="0" y="452284"/>
                </a:lnTo>
                <a:cubicBezTo>
                  <a:pt x="6523" y="563170"/>
                  <a:pt x="-1334" y="605595"/>
                  <a:pt x="29497" y="698090"/>
                </a:cubicBezTo>
                <a:cubicBezTo>
                  <a:pt x="36052" y="717755"/>
                  <a:pt x="37663" y="739837"/>
                  <a:pt x="49161" y="757084"/>
                </a:cubicBezTo>
                <a:lnTo>
                  <a:pt x="88490" y="816077"/>
                </a:lnTo>
                <a:cubicBezTo>
                  <a:pt x="95045" y="825909"/>
                  <a:pt x="99799" y="837218"/>
                  <a:pt x="108155" y="845574"/>
                </a:cubicBezTo>
                <a:cubicBezTo>
                  <a:pt x="161330" y="898749"/>
                  <a:pt x="155156" y="898139"/>
                  <a:pt x="206478" y="934064"/>
                </a:cubicBezTo>
                <a:cubicBezTo>
                  <a:pt x="232864" y="952534"/>
                  <a:pt x="272118" y="980802"/>
                  <a:pt x="304800" y="993058"/>
                </a:cubicBezTo>
                <a:cubicBezTo>
                  <a:pt x="317453" y="997803"/>
                  <a:pt x="331019" y="999613"/>
                  <a:pt x="344129" y="1002890"/>
                </a:cubicBezTo>
                <a:cubicBezTo>
                  <a:pt x="353961" y="1009445"/>
                  <a:pt x="363057" y="1017270"/>
                  <a:pt x="373626" y="1022555"/>
                </a:cubicBezTo>
                <a:cubicBezTo>
                  <a:pt x="382896" y="1027190"/>
                  <a:pt x="393124" y="1029660"/>
                  <a:pt x="403123" y="1032387"/>
                </a:cubicBezTo>
                <a:cubicBezTo>
                  <a:pt x="495462" y="1057570"/>
                  <a:pt x="471514" y="1050910"/>
                  <a:pt x="570271" y="1061884"/>
                </a:cubicBezTo>
                <a:cubicBezTo>
                  <a:pt x="612877" y="1058606"/>
                  <a:pt x="655881" y="1058716"/>
                  <a:pt x="698090" y="1052051"/>
                </a:cubicBezTo>
                <a:cubicBezTo>
                  <a:pt x="718565" y="1048818"/>
                  <a:pt x="736975" y="1037414"/>
                  <a:pt x="757084" y="1032387"/>
                </a:cubicBezTo>
                <a:lnTo>
                  <a:pt x="796413" y="1022555"/>
                </a:lnTo>
                <a:cubicBezTo>
                  <a:pt x="825416" y="1003219"/>
                  <a:pt x="831749" y="1001782"/>
                  <a:pt x="855407" y="973393"/>
                </a:cubicBezTo>
                <a:cubicBezTo>
                  <a:pt x="862972" y="964315"/>
                  <a:pt x="868516" y="953729"/>
                  <a:pt x="875071" y="943897"/>
                </a:cubicBezTo>
                <a:cubicBezTo>
                  <a:pt x="878348" y="934065"/>
                  <a:pt x="879870" y="923460"/>
                  <a:pt x="884903" y="914400"/>
                </a:cubicBezTo>
                <a:cubicBezTo>
                  <a:pt x="896381" y="893740"/>
                  <a:pt x="916758" y="877827"/>
                  <a:pt x="924232" y="855406"/>
                </a:cubicBezTo>
                <a:cubicBezTo>
                  <a:pt x="927510" y="845574"/>
                  <a:pt x="929430" y="835180"/>
                  <a:pt x="934065" y="825910"/>
                </a:cubicBezTo>
                <a:cubicBezTo>
                  <a:pt x="939350" y="815341"/>
                  <a:pt x="948930" y="807211"/>
                  <a:pt x="953729" y="796413"/>
                </a:cubicBezTo>
                <a:cubicBezTo>
                  <a:pt x="962148" y="777471"/>
                  <a:pt x="964124" y="755959"/>
                  <a:pt x="973394" y="737419"/>
                </a:cubicBezTo>
                <a:cubicBezTo>
                  <a:pt x="998343" y="687520"/>
                  <a:pt x="984928" y="710285"/>
                  <a:pt x="1012723" y="668593"/>
                </a:cubicBezTo>
                <a:cubicBezTo>
                  <a:pt x="1036124" y="598389"/>
                  <a:pt x="1020889" y="626847"/>
                  <a:pt x="1052052" y="580103"/>
                </a:cubicBezTo>
                <a:cubicBezTo>
                  <a:pt x="1055329" y="563716"/>
                  <a:pt x="1057831" y="547155"/>
                  <a:pt x="1061884" y="530942"/>
                </a:cubicBezTo>
                <a:cubicBezTo>
                  <a:pt x="1064398" y="520887"/>
                  <a:pt x="1071716" y="511809"/>
                  <a:pt x="1071716" y="501445"/>
                </a:cubicBezTo>
                <a:cubicBezTo>
                  <a:pt x="1071716" y="432455"/>
                  <a:pt x="1067529" y="453953"/>
                  <a:pt x="1032387" y="412955"/>
                </a:cubicBezTo>
                <a:cubicBezTo>
                  <a:pt x="989528" y="362953"/>
                  <a:pt x="1022954" y="380315"/>
                  <a:pt x="973394" y="363793"/>
                </a:cubicBezTo>
                <a:cubicBezTo>
                  <a:pt x="960284" y="353961"/>
                  <a:pt x="947400" y="343822"/>
                  <a:pt x="934065" y="334297"/>
                </a:cubicBezTo>
                <a:cubicBezTo>
                  <a:pt x="924449" y="327429"/>
                  <a:pt x="912924" y="322988"/>
                  <a:pt x="904568" y="314632"/>
                </a:cubicBezTo>
                <a:cubicBezTo>
                  <a:pt x="889729" y="299793"/>
                  <a:pt x="879058" y="281264"/>
                  <a:pt x="865239" y="265471"/>
                </a:cubicBezTo>
                <a:cubicBezTo>
                  <a:pt x="856082" y="255006"/>
                  <a:pt x="844644" y="246656"/>
                  <a:pt x="835742" y="235974"/>
                </a:cubicBezTo>
                <a:cubicBezTo>
                  <a:pt x="805842" y="200093"/>
                  <a:pt x="827403" y="208730"/>
                  <a:pt x="786581" y="176980"/>
                </a:cubicBezTo>
                <a:cubicBezTo>
                  <a:pt x="767925" y="162470"/>
                  <a:pt x="750008" y="145125"/>
                  <a:pt x="727587" y="137651"/>
                </a:cubicBezTo>
                <a:lnTo>
                  <a:pt x="668594" y="117987"/>
                </a:lnTo>
                <a:cubicBezTo>
                  <a:pt x="600976" y="72909"/>
                  <a:pt x="632021" y="86131"/>
                  <a:pt x="580103" y="68826"/>
                </a:cubicBezTo>
                <a:cubicBezTo>
                  <a:pt x="493338" y="10979"/>
                  <a:pt x="632023" y="99704"/>
                  <a:pt x="491613" y="29497"/>
                </a:cubicBezTo>
                <a:cubicBezTo>
                  <a:pt x="478503" y="22942"/>
                  <a:pt x="466845" y="11512"/>
                  <a:pt x="452284" y="9832"/>
                </a:cubicBezTo>
                <a:cubicBezTo>
                  <a:pt x="380582" y="1559"/>
                  <a:pt x="308077" y="3277"/>
                  <a:pt x="235974" y="0"/>
                </a:cubicBezTo>
                <a:cubicBezTo>
                  <a:pt x="203200" y="3277"/>
                  <a:pt x="170206" y="4824"/>
                  <a:pt x="137652" y="9832"/>
                </a:cubicBezTo>
                <a:cubicBezTo>
                  <a:pt x="127408" y="11408"/>
                  <a:pt x="116779" y="13915"/>
                  <a:pt x="108155" y="19664"/>
                </a:cubicBezTo>
                <a:cubicBezTo>
                  <a:pt x="76341" y="40873"/>
                  <a:pt x="85213" y="42606"/>
                  <a:pt x="78658" y="58993"/>
                </a:cubicBezTo>
                <a:close/>
              </a:path>
            </a:pathLst>
          </a:custGeom>
          <a:solidFill>
            <a:srgbClr val="FFFFFF"/>
          </a:solidFill>
          <a:ln w="25400"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9" name="Freihandform 8"/>
          <p:cNvSpPr/>
          <p:nvPr/>
        </p:nvSpPr>
        <p:spPr>
          <a:xfrm>
            <a:off x="2422227" y="3024508"/>
            <a:ext cx="1449387" cy="836612"/>
          </a:xfrm>
          <a:custGeom>
            <a:avLst/>
            <a:gdLst>
              <a:gd name="connsiteX0" fmla="*/ 24 w 1449262"/>
              <a:gd name="connsiteY0" fmla="*/ 51759 h 836762"/>
              <a:gd name="connsiteX1" fmla="*/ 21590 w 1449262"/>
              <a:gd name="connsiteY1" fmla="*/ 56072 h 836762"/>
              <a:gd name="connsiteX2" fmla="*/ 47470 w 1449262"/>
              <a:gd name="connsiteY2" fmla="*/ 64698 h 836762"/>
              <a:gd name="connsiteX3" fmla="*/ 77662 w 1449262"/>
              <a:gd name="connsiteY3" fmla="*/ 69011 h 836762"/>
              <a:gd name="connsiteX4" fmla="*/ 219998 w 1449262"/>
              <a:gd name="connsiteY4" fmla="*/ 64698 h 836762"/>
              <a:gd name="connsiteX5" fmla="*/ 245877 w 1449262"/>
              <a:gd name="connsiteY5" fmla="*/ 56072 h 836762"/>
              <a:gd name="connsiteX6" fmla="*/ 258817 w 1449262"/>
              <a:gd name="connsiteY6" fmla="*/ 51759 h 836762"/>
              <a:gd name="connsiteX7" fmla="*/ 271756 w 1449262"/>
              <a:gd name="connsiteY7" fmla="*/ 43132 h 836762"/>
              <a:gd name="connsiteX8" fmla="*/ 289009 w 1449262"/>
              <a:gd name="connsiteY8" fmla="*/ 34506 h 836762"/>
              <a:gd name="connsiteX9" fmla="*/ 301949 w 1449262"/>
              <a:gd name="connsiteY9" fmla="*/ 21566 h 836762"/>
              <a:gd name="connsiteX10" fmla="*/ 340768 w 1449262"/>
              <a:gd name="connsiteY10" fmla="*/ 0 h 836762"/>
              <a:gd name="connsiteX11" fmla="*/ 465851 w 1449262"/>
              <a:gd name="connsiteY11" fmla="*/ 8626 h 836762"/>
              <a:gd name="connsiteX12" fmla="*/ 478790 w 1449262"/>
              <a:gd name="connsiteY12" fmla="*/ 12940 h 836762"/>
              <a:gd name="connsiteX13" fmla="*/ 500356 w 1449262"/>
              <a:gd name="connsiteY13" fmla="*/ 25879 h 836762"/>
              <a:gd name="connsiteX14" fmla="*/ 526236 w 1449262"/>
              <a:gd name="connsiteY14" fmla="*/ 43132 h 836762"/>
              <a:gd name="connsiteX15" fmla="*/ 547802 w 1449262"/>
              <a:gd name="connsiteY15" fmla="*/ 81951 h 836762"/>
              <a:gd name="connsiteX16" fmla="*/ 560741 w 1449262"/>
              <a:gd name="connsiteY16" fmla="*/ 90577 h 836762"/>
              <a:gd name="connsiteX17" fmla="*/ 582307 w 1449262"/>
              <a:gd name="connsiteY17" fmla="*/ 112143 h 836762"/>
              <a:gd name="connsiteX18" fmla="*/ 586620 w 1449262"/>
              <a:gd name="connsiteY18" fmla="*/ 125083 h 836762"/>
              <a:gd name="connsiteX19" fmla="*/ 595247 w 1449262"/>
              <a:gd name="connsiteY19" fmla="*/ 133710 h 836762"/>
              <a:gd name="connsiteX20" fmla="*/ 625439 w 1449262"/>
              <a:gd name="connsiteY20" fmla="*/ 168215 h 836762"/>
              <a:gd name="connsiteX21" fmla="*/ 647005 w 1449262"/>
              <a:gd name="connsiteY21" fmla="*/ 189781 h 836762"/>
              <a:gd name="connsiteX22" fmla="*/ 659945 w 1449262"/>
              <a:gd name="connsiteY22" fmla="*/ 194094 h 836762"/>
              <a:gd name="connsiteX23" fmla="*/ 677198 w 1449262"/>
              <a:gd name="connsiteY23" fmla="*/ 211347 h 836762"/>
              <a:gd name="connsiteX24" fmla="*/ 703077 w 1449262"/>
              <a:gd name="connsiteY24" fmla="*/ 228600 h 836762"/>
              <a:gd name="connsiteX25" fmla="*/ 720330 w 1449262"/>
              <a:gd name="connsiteY25" fmla="*/ 245853 h 836762"/>
              <a:gd name="connsiteX26" fmla="*/ 733270 w 1449262"/>
              <a:gd name="connsiteY26" fmla="*/ 254479 h 836762"/>
              <a:gd name="connsiteX27" fmla="*/ 754836 w 1449262"/>
              <a:gd name="connsiteY27" fmla="*/ 276045 h 836762"/>
              <a:gd name="connsiteX28" fmla="*/ 763462 w 1449262"/>
              <a:gd name="connsiteY28" fmla="*/ 284672 h 836762"/>
              <a:gd name="connsiteX29" fmla="*/ 789341 w 1449262"/>
              <a:gd name="connsiteY29" fmla="*/ 301925 h 836762"/>
              <a:gd name="connsiteX30" fmla="*/ 797968 w 1449262"/>
              <a:gd name="connsiteY30" fmla="*/ 314864 h 836762"/>
              <a:gd name="connsiteX31" fmla="*/ 823847 w 1449262"/>
              <a:gd name="connsiteY31" fmla="*/ 332117 h 836762"/>
              <a:gd name="connsiteX32" fmla="*/ 836787 w 1449262"/>
              <a:gd name="connsiteY32" fmla="*/ 340743 h 836762"/>
              <a:gd name="connsiteX33" fmla="*/ 845413 w 1449262"/>
              <a:gd name="connsiteY33" fmla="*/ 349370 h 836762"/>
              <a:gd name="connsiteX34" fmla="*/ 862666 w 1449262"/>
              <a:gd name="connsiteY34" fmla="*/ 353683 h 836762"/>
              <a:gd name="connsiteX35" fmla="*/ 897171 w 1449262"/>
              <a:gd name="connsiteY35" fmla="*/ 379562 h 836762"/>
              <a:gd name="connsiteX36" fmla="*/ 910111 w 1449262"/>
              <a:gd name="connsiteY36" fmla="*/ 383876 h 836762"/>
              <a:gd name="connsiteX37" fmla="*/ 935990 w 1449262"/>
              <a:gd name="connsiteY37" fmla="*/ 396815 h 836762"/>
              <a:gd name="connsiteX38" fmla="*/ 944617 w 1449262"/>
              <a:gd name="connsiteY38" fmla="*/ 405442 h 836762"/>
              <a:gd name="connsiteX39" fmla="*/ 987749 w 1449262"/>
              <a:gd name="connsiteY39" fmla="*/ 431321 h 836762"/>
              <a:gd name="connsiteX40" fmla="*/ 1000688 w 1449262"/>
              <a:gd name="connsiteY40" fmla="*/ 435634 h 836762"/>
              <a:gd name="connsiteX41" fmla="*/ 1022254 w 1449262"/>
              <a:gd name="connsiteY41" fmla="*/ 452887 h 836762"/>
              <a:gd name="connsiteX42" fmla="*/ 1030881 w 1449262"/>
              <a:gd name="connsiteY42" fmla="*/ 461513 h 836762"/>
              <a:gd name="connsiteX43" fmla="*/ 1043820 w 1449262"/>
              <a:gd name="connsiteY43" fmla="*/ 470140 h 836762"/>
              <a:gd name="connsiteX44" fmla="*/ 1052447 w 1449262"/>
              <a:gd name="connsiteY44" fmla="*/ 478766 h 836762"/>
              <a:gd name="connsiteX45" fmla="*/ 1065387 w 1449262"/>
              <a:gd name="connsiteY45" fmla="*/ 487393 h 836762"/>
              <a:gd name="connsiteX46" fmla="*/ 1086953 w 1449262"/>
              <a:gd name="connsiteY46" fmla="*/ 508959 h 836762"/>
              <a:gd name="connsiteX47" fmla="*/ 1104205 w 1449262"/>
              <a:gd name="connsiteY47" fmla="*/ 530525 h 836762"/>
              <a:gd name="connsiteX48" fmla="*/ 1130085 w 1449262"/>
              <a:gd name="connsiteY48" fmla="*/ 547777 h 836762"/>
              <a:gd name="connsiteX49" fmla="*/ 1138711 w 1449262"/>
              <a:gd name="connsiteY49" fmla="*/ 556404 h 836762"/>
              <a:gd name="connsiteX50" fmla="*/ 1155964 w 1449262"/>
              <a:gd name="connsiteY50" fmla="*/ 582283 h 836762"/>
              <a:gd name="connsiteX51" fmla="*/ 1168904 w 1449262"/>
              <a:gd name="connsiteY51" fmla="*/ 590910 h 836762"/>
              <a:gd name="connsiteX52" fmla="*/ 1203409 w 1449262"/>
              <a:gd name="connsiteY52" fmla="*/ 621102 h 836762"/>
              <a:gd name="connsiteX53" fmla="*/ 1224975 w 1449262"/>
              <a:gd name="connsiteY53" fmla="*/ 638355 h 836762"/>
              <a:gd name="connsiteX54" fmla="*/ 1233602 w 1449262"/>
              <a:gd name="connsiteY54" fmla="*/ 646981 h 836762"/>
              <a:gd name="connsiteX55" fmla="*/ 1259481 w 1449262"/>
              <a:gd name="connsiteY55" fmla="*/ 659921 h 836762"/>
              <a:gd name="connsiteX56" fmla="*/ 1272420 w 1449262"/>
              <a:gd name="connsiteY56" fmla="*/ 672860 h 836762"/>
              <a:gd name="connsiteX57" fmla="*/ 1298300 w 1449262"/>
              <a:gd name="connsiteY57" fmla="*/ 690113 h 836762"/>
              <a:gd name="connsiteX58" fmla="*/ 1306926 w 1449262"/>
              <a:gd name="connsiteY58" fmla="*/ 698740 h 836762"/>
              <a:gd name="connsiteX59" fmla="*/ 1324179 w 1449262"/>
              <a:gd name="connsiteY59" fmla="*/ 707366 h 836762"/>
              <a:gd name="connsiteX60" fmla="*/ 1350058 w 1449262"/>
              <a:gd name="connsiteY60" fmla="*/ 724619 h 836762"/>
              <a:gd name="connsiteX61" fmla="*/ 1380251 w 1449262"/>
              <a:gd name="connsiteY61" fmla="*/ 741872 h 836762"/>
              <a:gd name="connsiteX62" fmla="*/ 1397504 w 1449262"/>
              <a:gd name="connsiteY62" fmla="*/ 750498 h 836762"/>
              <a:gd name="connsiteX63" fmla="*/ 1423383 w 1449262"/>
              <a:gd name="connsiteY63" fmla="*/ 772064 h 836762"/>
              <a:gd name="connsiteX64" fmla="*/ 1449262 w 1449262"/>
              <a:gd name="connsiteY64" fmla="*/ 802257 h 836762"/>
              <a:gd name="connsiteX65" fmla="*/ 1440636 w 1449262"/>
              <a:gd name="connsiteY65" fmla="*/ 828136 h 836762"/>
              <a:gd name="connsiteX66" fmla="*/ 1414756 w 1449262"/>
              <a:gd name="connsiteY66" fmla="*/ 836762 h 836762"/>
              <a:gd name="connsiteX67" fmla="*/ 1367311 w 1449262"/>
              <a:gd name="connsiteY67" fmla="*/ 832449 h 836762"/>
              <a:gd name="connsiteX68" fmla="*/ 1341432 w 1449262"/>
              <a:gd name="connsiteY68" fmla="*/ 823823 h 836762"/>
              <a:gd name="connsiteX69" fmla="*/ 1328492 w 1449262"/>
              <a:gd name="connsiteY69" fmla="*/ 815196 h 836762"/>
              <a:gd name="connsiteX70" fmla="*/ 1293987 w 1449262"/>
              <a:gd name="connsiteY70" fmla="*/ 806570 h 836762"/>
              <a:gd name="connsiteX71" fmla="*/ 1272420 w 1449262"/>
              <a:gd name="connsiteY71" fmla="*/ 789317 h 836762"/>
              <a:gd name="connsiteX72" fmla="*/ 1246541 w 1449262"/>
              <a:gd name="connsiteY72" fmla="*/ 772064 h 836762"/>
              <a:gd name="connsiteX73" fmla="*/ 1216349 w 1449262"/>
              <a:gd name="connsiteY73" fmla="*/ 737559 h 836762"/>
              <a:gd name="connsiteX74" fmla="*/ 1203409 w 1449262"/>
              <a:gd name="connsiteY74" fmla="*/ 733245 h 836762"/>
              <a:gd name="connsiteX75" fmla="*/ 1190470 w 1449262"/>
              <a:gd name="connsiteY75" fmla="*/ 724619 h 836762"/>
              <a:gd name="connsiteX76" fmla="*/ 1164590 w 1449262"/>
              <a:gd name="connsiteY76" fmla="*/ 715993 h 836762"/>
              <a:gd name="connsiteX77" fmla="*/ 1151651 w 1449262"/>
              <a:gd name="connsiteY77" fmla="*/ 707366 h 836762"/>
              <a:gd name="connsiteX78" fmla="*/ 1134398 w 1449262"/>
              <a:gd name="connsiteY78" fmla="*/ 698740 h 836762"/>
              <a:gd name="connsiteX79" fmla="*/ 1125771 w 1449262"/>
              <a:gd name="connsiteY79" fmla="*/ 690113 h 836762"/>
              <a:gd name="connsiteX80" fmla="*/ 1091266 w 1449262"/>
              <a:gd name="connsiteY80" fmla="*/ 672860 h 836762"/>
              <a:gd name="connsiteX81" fmla="*/ 1082639 w 1449262"/>
              <a:gd name="connsiteY81" fmla="*/ 664234 h 836762"/>
              <a:gd name="connsiteX82" fmla="*/ 1069700 w 1449262"/>
              <a:gd name="connsiteY82" fmla="*/ 659921 h 836762"/>
              <a:gd name="connsiteX83" fmla="*/ 1048134 w 1449262"/>
              <a:gd name="connsiteY83" fmla="*/ 646981 h 836762"/>
              <a:gd name="connsiteX84" fmla="*/ 1039507 w 1449262"/>
              <a:gd name="connsiteY84" fmla="*/ 634042 h 836762"/>
              <a:gd name="connsiteX85" fmla="*/ 1022254 w 1449262"/>
              <a:gd name="connsiteY85" fmla="*/ 625415 h 836762"/>
              <a:gd name="connsiteX86" fmla="*/ 1000688 w 1449262"/>
              <a:gd name="connsiteY86" fmla="*/ 608162 h 836762"/>
              <a:gd name="connsiteX87" fmla="*/ 983436 w 1449262"/>
              <a:gd name="connsiteY87" fmla="*/ 582283 h 836762"/>
              <a:gd name="connsiteX88" fmla="*/ 970496 w 1449262"/>
              <a:gd name="connsiteY88" fmla="*/ 573657 h 836762"/>
              <a:gd name="connsiteX89" fmla="*/ 953243 w 1449262"/>
              <a:gd name="connsiteY89" fmla="*/ 556404 h 836762"/>
              <a:gd name="connsiteX90" fmla="*/ 935990 w 1449262"/>
              <a:gd name="connsiteY90" fmla="*/ 539151 h 836762"/>
              <a:gd name="connsiteX91" fmla="*/ 910111 w 1449262"/>
              <a:gd name="connsiteY91" fmla="*/ 521898 h 836762"/>
              <a:gd name="connsiteX92" fmla="*/ 888545 w 1449262"/>
              <a:gd name="connsiteY92" fmla="*/ 500332 h 836762"/>
              <a:gd name="connsiteX93" fmla="*/ 875605 w 1449262"/>
              <a:gd name="connsiteY93" fmla="*/ 487393 h 836762"/>
              <a:gd name="connsiteX94" fmla="*/ 862666 w 1449262"/>
              <a:gd name="connsiteY94" fmla="*/ 478766 h 836762"/>
              <a:gd name="connsiteX95" fmla="*/ 828160 w 1449262"/>
              <a:gd name="connsiteY95" fmla="*/ 448574 h 836762"/>
              <a:gd name="connsiteX96" fmla="*/ 793654 w 1449262"/>
              <a:gd name="connsiteY96" fmla="*/ 418381 h 836762"/>
              <a:gd name="connsiteX97" fmla="*/ 759149 w 1449262"/>
              <a:gd name="connsiteY97" fmla="*/ 388189 h 836762"/>
              <a:gd name="connsiteX98" fmla="*/ 750522 w 1449262"/>
              <a:gd name="connsiteY98" fmla="*/ 379562 h 836762"/>
              <a:gd name="connsiteX99" fmla="*/ 737583 w 1449262"/>
              <a:gd name="connsiteY99" fmla="*/ 375249 h 836762"/>
              <a:gd name="connsiteX100" fmla="*/ 711704 w 1449262"/>
              <a:gd name="connsiteY100" fmla="*/ 357996 h 836762"/>
              <a:gd name="connsiteX101" fmla="*/ 690137 w 1449262"/>
              <a:gd name="connsiteY101" fmla="*/ 345057 h 836762"/>
              <a:gd name="connsiteX102" fmla="*/ 668571 w 1449262"/>
              <a:gd name="connsiteY102" fmla="*/ 332117 h 836762"/>
              <a:gd name="connsiteX103" fmla="*/ 642692 w 1449262"/>
              <a:gd name="connsiteY103" fmla="*/ 314864 h 836762"/>
              <a:gd name="connsiteX104" fmla="*/ 612500 w 1449262"/>
              <a:gd name="connsiteY104" fmla="*/ 293298 h 836762"/>
              <a:gd name="connsiteX105" fmla="*/ 603873 w 1449262"/>
              <a:gd name="connsiteY105" fmla="*/ 284672 h 836762"/>
              <a:gd name="connsiteX106" fmla="*/ 577994 w 1449262"/>
              <a:gd name="connsiteY106" fmla="*/ 271732 h 836762"/>
              <a:gd name="connsiteX107" fmla="*/ 547802 w 1449262"/>
              <a:gd name="connsiteY107" fmla="*/ 258793 h 836762"/>
              <a:gd name="connsiteX108" fmla="*/ 530549 w 1449262"/>
              <a:gd name="connsiteY108" fmla="*/ 250166 h 836762"/>
              <a:gd name="connsiteX109" fmla="*/ 517609 w 1449262"/>
              <a:gd name="connsiteY109" fmla="*/ 241540 h 836762"/>
              <a:gd name="connsiteX110" fmla="*/ 491730 w 1449262"/>
              <a:gd name="connsiteY110" fmla="*/ 228600 h 836762"/>
              <a:gd name="connsiteX111" fmla="*/ 478790 w 1449262"/>
              <a:gd name="connsiteY111" fmla="*/ 215660 h 836762"/>
              <a:gd name="connsiteX112" fmla="*/ 465851 w 1449262"/>
              <a:gd name="connsiteY112" fmla="*/ 207034 h 836762"/>
              <a:gd name="connsiteX113" fmla="*/ 457224 w 1449262"/>
              <a:gd name="connsiteY113" fmla="*/ 198408 h 836762"/>
              <a:gd name="connsiteX114" fmla="*/ 431345 w 1449262"/>
              <a:gd name="connsiteY114" fmla="*/ 189781 h 836762"/>
              <a:gd name="connsiteX115" fmla="*/ 418405 w 1449262"/>
              <a:gd name="connsiteY115" fmla="*/ 185468 h 836762"/>
              <a:gd name="connsiteX116" fmla="*/ 349394 w 1449262"/>
              <a:gd name="connsiteY116" fmla="*/ 176842 h 836762"/>
              <a:gd name="connsiteX117" fmla="*/ 332141 w 1449262"/>
              <a:gd name="connsiteY117" fmla="*/ 189781 h 836762"/>
              <a:gd name="connsiteX118" fmla="*/ 327828 w 1449262"/>
              <a:gd name="connsiteY118" fmla="*/ 202721 h 836762"/>
              <a:gd name="connsiteX119" fmla="*/ 332141 w 1449262"/>
              <a:gd name="connsiteY119" fmla="*/ 263106 h 836762"/>
              <a:gd name="connsiteX120" fmla="*/ 349394 w 1449262"/>
              <a:gd name="connsiteY120" fmla="*/ 288985 h 836762"/>
              <a:gd name="connsiteX121" fmla="*/ 358020 w 1449262"/>
              <a:gd name="connsiteY121" fmla="*/ 314864 h 836762"/>
              <a:gd name="connsiteX122" fmla="*/ 362334 w 1449262"/>
              <a:gd name="connsiteY122" fmla="*/ 327804 h 836762"/>
              <a:gd name="connsiteX123" fmla="*/ 375273 w 1449262"/>
              <a:gd name="connsiteY123" fmla="*/ 340743 h 836762"/>
              <a:gd name="connsiteX124" fmla="*/ 388213 w 1449262"/>
              <a:gd name="connsiteY124" fmla="*/ 366623 h 836762"/>
              <a:gd name="connsiteX125" fmla="*/ 396839 w 1449262"/>
              <a:gd name="connsiteY125" fmla="*/ 392502 h 836762"/>
              <a:gd name="connsiteX126" fmla="*/ 405466 w 1449262"/>
              <a:gd name="connsiteY126" fmla="*/ 418381 h 836762"/>
              <a:gd name="connsiteX127" fmla="*/ 414092 w 1449262"/>
              <a:gd name="connsiteY127" fmla="*/ 452887 h 836762"/>
              <a:gd name="connsiteX128" fmla="*/ 418405 w 1449262"/>
              <a:gd name="connsiteY128" fmla="*/ 470140 h 836762"/>
              <a:gd name="connsiteX129" fmla="*/ 427032 w 1449262"/>
              <a:gd name="connsiteY129" fmla="*/ 483079 h 836762"/>
              <a:gd name="connsiteX130" fmla="*/ 435658 w 1449262"/>
              <a:gd name="connsiteY130" fmla="*/ 500332 h 836762"/>
              <a:gd name="connsiteX131" fmla="*/ 452911 w 1449262"/>
              <a:gd name="connsiteY131" fmla="*/ 526211 h 836762"/>
              <a:gd name="connsiteX132" fmla="*/ 457224 w 1449262"/>
              <a:gd name="connsiteY132" fmla="*/ 539151 h 836762"/>
              <a:gd name="connsiteX133" fmla="*/ 465851 w 1449262"/>
              <a:gd name="connsiteY133" fmla="*/ 556404 h 836762"/>
              <a:gd name="connsiteX134" fmla="*/ 470164 w 1449262"/>
              <a:gd name="connsiteY134" fmla="*/ 573657 h 836762"/>
              <a:gd name="connsiteX135" fmla="*/ 465851 w 1449262"/>
              <a:gd name="connsiteY135" fmla="*/ 608162 h 836762"/>
              <a:gd name="connsiteX136" fmla="*/ 444285 w 1449262"/>
              <a:gd name="connsiteY136" fmla="*/ 625415 h 836762"/>
              <a:gd name="connsiteX137" fmla="*/ 422719 w 1449262"/>
              <a:gd name="connsiteY137" fmla="*/ 642668 h 836762"/>
              <a:gd name="connsiteX138" fmla="*/ 396839 w 1449262"/>
              <a:gd name="connsiteY138" fmla="*/ 651294 h 836762"/>
              <a:gd name="connsiteX139" fmla="*/ 358020 w 1449262"/>
              <a:gd name="connsiteY139" fmla="*/ 664234 h 836762"/>
              <a:gd name="connsiteX140" fmla="*/ 345081 w 1449262"/>
              <a:gd name="connsiteY140" fmla="*/ 668547 h 836762"/>
              <a:gd name="connsiteX141" fmla="*/ 267443 w 1449262"/>
              <a:gd name="connsiteY141" fmla="*/ 664234 h 836762"/>
              <a:gd name="connsiteX142" fmla="*/ 215685 w 1449262"/>
              <a:gd name="connsiteY142" fmla="*/ 642668 h 836762"/>
              <a:gd name="connsiteX143" fmla="*/ 189805 w 1449262"/>
              <a:gd name="connsiteY143" fmla="*/ 616789 h 836762"/>
              <a:gd name="connsiteX144" fmla="*/ 168239 w 1449262"/>
              <a:gd name="connsiteY144" fmla="*/ 595223 h 836762"/>
              <a:gd name="connsiteX145" fmla="*/ 155300 w 1449262"/>
              <a:gd name="connsiteY145" fmla="*/ 582283 h 836762"/>
              <a:gd name="connsiteX146" fmla="*/ 146673 w 1449262"/>
              <a:gd name="connsiteY146" fmla="*/ 569343 h 836762"/>
              <a:gd name="connsiteX147" fmla="*/ 133734 w 1449262"/>
              <a:gd name="connsiteY147" fmla="*/ 556404 h 836762"/>
              <a:gd name="connsiteX148" fmla="*/ 125107 w 1449262"/>
              <a:gd name="connsiteY148" fmla="*/ 543464 h 836762"/>
              <a:gd name="connsiteX149" fmla="*/ 112168 w 1449262"/>
              <a:gd name="connsiteY149" fmla="*/ 526211 h 836762"/>
              <a:gd name="connsiteX150" fmla="*/ 103541 w 1449262"/>
              <a:gd name="connsiteY150" fmla="*/ 513272 h 836762"/>
              <a:gd name="connsiteX151" fmla="*/ 94915 w 1449262"/>
              <a:gd name="connsiteY151" fmla="*/ 504645 h 836762"/>
              <a:gd name="connsiteX152" fmla="*/ 86288 w 1449262"/>
              <a:gd name="connsiteY152" fmla="*/ 478766 h 836762"/>
              <a:gd name="connsiteX153" fmla="*/ 77662 w 1449262"/>
              <a:gd name="connsiteY153" fmla="*/ 465826 h 836762"/>
              <a:gd name="connsiteX154" fmla="*/ 69036 w 1449262"/>
              <a:gd name="connsiteY154" fmla="*/ 439947 h 836762"/>
              <a:gd name="connsiteX155" fmla="*/ 60409 w 1449262"/>
              <a:gd name="connsiteY155" fmla="*/ 414068 h 836762"/>
              <a:gd name="connsiteX156" fmla="*/ 56096 w 1449262"/>
              <a:gd name="connsiteY156" fmla="*/ 401128 h 836762"/>
              <a:gd name="connsiteX157" fmla="*/ 51783 w 1449262"/>
              <a:gd name="connsiteY157" fmla="*/ 379562 h 836762"/>
              <a:gd name="connsiteX158" fmla="*/ 47470 w 1449262"/>
              <a:gd name="connsiteY158" fmla="*/ 254479 h 836762"/>
              <a:gd name="connsiteX159" fmla="*/ 34530 w 1449262"/>
              <a:gd name="connsiteY159" fmla="*/ 211347 h 836762"/>
              <a:gd name="connsiteX160" fmla="*/ 25904 w 1449262"/>
              <a:gd name="connsiteY160" fmla="*/ 163902 h 836762"/>
              <a:gd name="connsiteX161" fmla="*/ 24 w 1449262"/>
              <a:gd name="connsiteY161" fmla="*/ 51759 h 83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1449262" h="836762">
                <a:moveTo>
                  <a:pt x="24" y="51759"/>
                </a:moveTo>
                <a:cubicBezTo>
                  <a:pt x="-695" y="33787"/>
                  <a:pt x="14517" y="54143"/>
                  <a:pt x="21590" y="56072"/>
                </a:cubicBezTo>
                <a:cubicBezTo>
                  <a:pt x="30363" y="58464"/>
                  <a:pt x="38468" y="63412"/>
                  <a:pt x="47470" y="64698"/>
                </a:cubicBezTo>
                <a:lnTo>
                  <a:pt x="77662" y="69011"/>
                </a:lnTo>
                <a:cubicBezTo>
                  <a:pt x="125107" y="67573"/>
                  <a:pt x="172671" y="68338"/>
                  <a:pt x="219998" y="64698"/>
                </a:cubicBezTo>
                <a:cubicBezTo>
                  <a:pt x="229064" y="64001"/>
                  <a:pt x="237251" y="58947"/>
                  <a:pt x="245877" y="56072"/>
                </a:cubicBezTo>
                <a:lnTo>
                  <a:pt x="258817" y="51759"/>
                </a:lnTo>
                <a:cubicBezTo>
                  <a:pt x="263130" y="48883"/>
                  <a:pt x="267255" y="45704"/>
                  <a:pt x="271756" y="43132"/>
                </a:cubicBezTo>
                <a:cubicBezTo>
                  <a:pt x="277339" y="39942"/>
                  <a:pt x="283777" y="38243"/>
                  <a:pt x="289009" y="34506"/>
                </a:cubicBezTo>
                <a:cubicBezTo>
                  <a:pt x="293973" y="30961"/>
                  <a:pt x="297134" y="25311"/>
                  <a:pt x="301949" y="21566"/>
                </a:cubicBezTo>
                <a:cubicBezTo>
                  <a:pt x="324196" y="4262"/>
                  <a:pt x="321244" y="6507"/>
                  <a:pt x="340768" y="0"/>
                </a:cubicBezTo>
                <a:cubicBezTo>
                  <a:pt x="382462" y="2875"/>
                  <a:pt x="424240" y="4725"/>
                  <a:pt x="465851" y="8626"/>
                </a:cubicBezTo>
                <a:cubicBezTo>
                  <a:pt x="470378" y="9050"/>
                  <a:pt x="474892" y="10601"/>
                  <a:pt x="478790" y="12940"/>
                </a:cubicBezTo>
                <a:cubicBezTo>
                  <a:pt x="508388" y="30699"/>
                  <a:pt x="463709" y="13663"/>
                  <a:pt x="500356" y="25879"/>
                </a:cubicBezTo>
                <a:cubicBezTo>
                  <a:pt x="508983" y="31630"/>
                  <a:pt x="522958" y="33296"/>
                  <a:pt x="526236" y="43132"/>
                </a:cubicBezTo>
                <a:cubicBezTo>
                  <a:pt x="530731" y="56617"/>
                  <a:pt x="535089" y="73475"/>
                  <a:pt x="547802" y="81951"/>
                </a:cubicBezTo>
                <a:cubicBezTo>
                  <a:pt x="552115" y="84826"/>
                  <a:pt x="556840" y="87164"/>
                  <a:pt x="560741" y="90577"/>
                </a:cubicBezTo>
                <a:cubicBezTo>
                  <a:pt x="568392" y="97272"/>
                  <a:pt x="582307" y="112143"/>
                  <a:pt x="582307" y="112143"/>
                </a:cubicBezTo>
                <a:cubicBezTo>
                  <a:pt x="583745" y="116456"/>
                  <a:pt x="584281" y="121184"/>
                  <a:pt x="586620" y="125083"/>
                </a:cubicBezTo>
                <a:cubicBezTo>
                  <a:pt x="588712" y="128570"/>
                  <a:pt x="592706" y="130534"/>
                  <a:pt x="595247" y="133710"/>
                </a:cubicBezTo>
                <a:cubicBezTo>
                  <a:pt x="623779" y="169375"/>
                  <a:pt x="572227" y="115003"/>
                  <a:pt x="625439" y="168215"/>
                </a:cubicBezTo>
                <a:lnTo>
                  <a:pt x="647005" y="189781"/>
                </a:lnTo>
                <a:lnTo>
                  <a:pt x="659945" y="194094"/>
                </a:lnTo>
                <a:cubicBezTo>
                  <a:pt x="665696" y="199845"/>
                  <a:pt x="670431" y="206835"/>
                  <a:pt x="677198" y="211347"/>
                </a:cubicBezTo>
                <a:cubicBezTo>
                  <a:pt x="685824" y="217098"/>
                  <a:pt x="695746" y="221269"/>
                  <a:pt x="703077" y="228600"/>
                </a:cubicBezTo>
                <a:cubicBezTo>
                  <a:pt x="708828" y="234351"/>
                  <a:pt x="713563" y="241342"/>
                  <a:pt x="720330" y="245853"/>
                </a:cubicBezTo>
                <a:cubicBezTo>
                  <a:pt x="724643" y="248728"/>
                  <a:pt x="729369" y="251065"/>
                  <a:pt x="733270" y="254479"/>
                </a:cubicBezTo>
                <a:cubicBezTo>
                  <a:pt x="740921" y="261173"/>
                  <a:pt x="747647" y="268856"/>
                  <a:pt x="754836" y="276045"/>
                </a:cubicBezTo>
                <a:cubicBezTo>
                  <a:pt x="757711" y="278921"/>
                  <a:pt x="760078" y="282416"/>
                  <a:pt x="763462" y="284672"/>
                </a:cubicBezTo>
                <a:lnTo>
                  <a:pt x="789341" y="301925"/>
                </a:lnTo>
                <a:cubicBezTo>
                  <a:pt x="792217" y="306238"/>
                  <a:pt x="794067" y="311451"/>
                  <a:pt x="797968" y="314864"/>
                </a:cubicBezTo>
                <a:cubicBezTo>
                  <a:pt x="805771" y="321691"/>
                  <a:pt x="815221" y="326366"/>
                  <a:pt x="823847" y="332117"/>
                </a:cubicBezTo>
                <a:cubicBezTo>
                  <a:pt x="828160" y="334992"/>
                  <a:pt x="833122" y="337077"/>
                  <a:pt x="836787" y="340743"/>
                </a:cubicBezTo>
                <a:cubicBezTo>
                  <a:pt x="839662" y="343619"/>
                  <a:pt x="841776" y="347551"/>
                  <a:pt x="845413" y="349370"/>
                </a:cubicBezTo>
                <a:cubicBezTo>
                  <a:pt x="850715" y="352021"/>
                  <a:pt x="856915" y="352245"/>
                  <a:pt x="862666" y="353683"/>
                </a:cubicBezTo>
                <a:cubicBezTo>
                  <a:pt x="872885" y="363903"/>
                  <a:pt x="882535" y="374683"/>
                  <a:pt x="897171" y="379562"/>
                </a:cubicBezTo>
                <a:cubicBezTo>
                  <a:pt x="901484" y="381000"/>
                  <a:pt x="906044" y="381843"/>
                  <a:pt x="910111" y="383876"/>
                </a:cubicBezTo>
                <a:cubicBezTo>
                  <a:pt x="943552" y="400596"/>
                  <a:pt x="903472" y="385976"/>
                  <a:pt x="935990" y="396815"/>
                </a:cubicBezTo>
                <a:cubicBezTo>
                  <a:pt x="938866" y="399691"/>
                  <a:pt x="941364" y="403002"/>
                  <a:pt x="944617" y="405442"/>
                </a:cubicBezTo>
                <a:cubicBezTo>
                  <a:pt x="958241" y="415660"/>
                  <a:pt x="972142" y="424632"/>
                  <a:pt x="987749" y="431321"/>
                </a:cubicBezTo>
                <a:cubicBezTo>
                  <a:pt x="991928" y="433112"/>
                  <a:pt x="996375" y="434196"/>
                  <a:pt x="1000688" y="435634"/>
                </a:cubicBezTo>
                <a:cubicBezTo>
                  <a:pt x="1021518" y="456462"/>
                  <a:pt x="995049" y="431122"/>
                  <a:pt x="1022254" y="452887"/>
                </a:cubicBezTo>
                <a:cubicBezTo>
                  <a:pt x="1025429" y="455427"/>
                  <a:pt x="1027706" y="458973"/>
                  <a:pt x="1030881" y="461513"/>
                </a:cubicBezTo>
                <a:cubicBezTo>
                  <a:pt x="1034929" y="464751"/>
                  <a:pt x="1039772" y="466902"/>
                  <a:pt x="1043820" y="470140"/>
                </a:cubicBezTo>
                <a:cubicBezTo>
                  <a:pt x="1046995" y="472680"/>
                  <a:pt x="1049271" y="476226"/>
                  <a:pt x="1052447" y="478766"/>
                </a:cubicBezTo>
                <a:cubicBezTo>
                  <a:pt x="1056495" y="482004"/>
                  <a:pt x="1061486" y="483979"/>
                  <a:pt x="1065387" y="487393"/>
                </a:cubicBezTo>
                <a:cubicBezTo>
                  <a:pt x="1073038" y="494088"/>
                  <a:pt x="1081314" y="500500"/>
                  <a:pt x="1086953" y="508959"/>
                </a:cubicBezTo>
                <a:cubicBezTo>
                  <a:pt x="1092610" y="517444"/>
                  <a:pt x="1096013" y="524381"/>
                  <a:pt x="1104205" y="530525"/>
                </a:cubicBezTo>
                <a:cubicBezTo>
                  <a:pt x="1112499" y="536746"/>
                  <a:pt x="1122754" y="540445"/>
                  <a:pt x="1130085" y="547777"/>
                </a:cubicBezTo>
                <a:cubicBezTo>
                  <a:pt x="1132960" y="550653"/>
                  <a:pt x="1136271" y="553151"/>
                  <a:pt x="1138711" y="556404"/>
                </a:cubicBezTo>
                <a:cubicBezTo>
                  <a:pt x="1144931" y="564698"/>
                  <a:pt x="1147338" y="576532"/>
                  <a:pt x="1155964" y="582283"/>
                </a:cubicBezTo>
                <a:lnTo>
                  <a:pt x="1168904" y="590910"/>
                </a:lnTo>
                <a:cubicBezTo>
                  <a:pt x="1193338" y="627561"/>
                  <a:pt x="1153101" y="570800"/>
                  <a:pt x="1203409" y="621102"/>
                </a:cubicBezTo>
                <a:cubicBezTo>
                  <a:pt x="1224239" y="641930"/>
                  <a:pt x="1197770" y="616590"/>
                  <a:pt x="1224975" y="638355"/>
                </a:cubicBezTo>
                <a:cubicBezTo>
                  <a:pt x="1228150" y="640895"/>
                  <a:pt x="1230427" y="644441"/>
                  <a:pt x="1233602" y="646981"/>
                </a:cubicBezTo>
                <a:cubicBezTo>
                  <a:pt x="1245549" y="656539"/>
                  <a:pt x="1245811" y="655365"/>
                  <a:pt x="1259481" y="659921"/>
                </a:cubicBezTo>
                <a:cubicBezTo>
                  <a:pt x="1263794" y="664234"/>
                  <a:pt x="1267605" y="669115"/>
                  <a:pt x="1272420" y="672860"/>
                </a:cubicBezTo>
                <a:cubicBezTo>
                  <a:pt x="1280604" y="679225"/>
                  <a:pt x="1290969" y="682781"/>
                  <a:pt x="1298300" y="690113"/>
                </a:cubicBezTo>
                <a:cubicBezTo>
                  <a:pt x="1301175" y="692989"/>
                  <a:pt x="1303542" y="696484"/>
                  <a:pt x="1306926" y="698740"/>
                </a:cubicBezTo>
                <a:cubicBezTo>
                  <a:pt x="1312276" y="702307"/>
                  <a:pt x="1318666" y="704058"/>
                  <a:pt x="1324179" y="707366"/>
                </a:cubicBezTo>
                <a:cubicBezTo>
                  <a:pt x="1333069" y="712700"/>
                  <a:pt x="1340785" y="719983"/>
                  <a:pt x="1350058" y="724619"/>
                </a:cubicBezTo>
                <a:cubicBezTo>
                  <a:pt x="1402194" y="750685"/>
                  <a:pt x="1337575" y="717486"/>
                  <a:pt x="1380251" y="741872"/>
                </a:cubicBezTo>
                <a:cubicBezTo>
                  <a:pt x="1385834" y="745062"/>
                  <a:pt x="1391753" y="747623"/>
                  <a:pt x="1397504" y="750498"/>
                </a:cubicBezTo>
                <a:cubicBezTo>
                  <a:pt x="1422802" y="775799"/>
                  <a:pt x="1382389" y="736195"/>
                  <a:pt x="1423383" y="772064"/>
                </a:cubicBezTo>
                <a:cubicBezTo>
                  <a:pt x="1440118" y="786707"/>
                  <a:pt x="1438791" y="786550"/>
                  <a:pt x="1449262" y="802257"/>
                </a:cubicBezTo>
                <a:cubicBezTo>
                  <a:pt x="1446387" y="810883"/>
                  <a:pt x="1449262" y="825261"/>
                  <a:pt x="1440636" y="828136"/>
                </a:cubicBezTo>
                <a:lnTo>
                  <a:pt x="1414756" y="836762"/>
                </a:lnTo>
                <a:cubicBezTo>
                  <a:pt x="1398941" y="835324"/>
                  <a:pt x="1382950" y="835209"/>
                  <a:pt x="1367311" y="832449"/>
                </a:cubicBezTo>
                <a:cubicBezTo>
                  <a:pt x="1358356" y="830869"/>
                  <a:pt x="1341432" y="823823"/>
                  <a:pt x="1341432" y="823823"/>
                </a:cubicBezTo>
                <a:cubicBezTo>
                  <a:pt x="1337119" y="820947"/>
                  <a:pt x="1333129" y="817514"/>
                  <a:pt x="1328492" y="815196"/>
                </a:cubicBezTo>
                <a:cubicBezTo>
                  <a:pt x="1319651" y="810775"/>
                  <a:pt x="1302189" y="808210"/>
                  <a:pt x="1293987" y="806570"/>
                </a:cubicBezTo>
                <a:cubicBezTo>
                  <a:pt x="1268883" y="781466"/>
                  <a:pt x="1305074" y="816529"/>
                  <a:pt x="1272420" y="789317"/>
                </a:cubicBezTo>
                <a:cubicBezTo>
                  <a:pt x="1250880" y="771367"/>
                  <a:pt x="1269283" y="779644"/>
                  <a:pt x="1246541" y="772064"/>
                </a:cubicBezTo>
                <a:cubicBezTo>
                  <a:pt x="1239627" y="761693"/>
                  <a:pt x="1227163" y="741164"/>
                  <a:pt x="1216349" y="737559"/>
                </a:cubicBezTo>
                <a:cubicBezTo>
                  <a:pt x="1212036" y="736121"/>
                  <a:pt x="1207476" y="735278"/>
                  <a:pt x="1203409" y="733245"/>
                </a:cubicBezTo>
                <a:cubicBezTo>
                  <a:pt x="1198773" y="730927"/>
                  <a:pt x="1195207" y="726724"/>
                  <a:pt x="1190470" y="724619"/>
                </a:cubicBezTo>
                <a:cubicBezTo>
                  <a:pt x="1182160" y="720926"/>
                  <a:pt x="1164590" y="715993"/>
                  <a:pt x="1164590" y="715993"/>
                </a:cubicBezTo>
                <a:cubicBezTo>
                  <a:pt x="1160277" y="713117"/>
                  <a:pt x="1156152" y="709938"/>
                  <a:pt x="1151651" y="707366"/>
                </a:cubicBezTo>
                <a:cubicBezTo>
                  <a:pt x="1146068" y="704176"/>
                  <a:pt x="1139748" y="702307"/>
                  <a:pt x="1134398" y="698740"/>
                </a:cubicBezTo>
                <a:cubicBezTo>
                  <a:pt x="1131014" y="696484"/>
                  <a:pt x="1129258" y="692205"/>
                  <a:pt x="1125771" y="690113"/>
                </a:cubicBezTo>
                <a:cubicBezTo>
                  <a:pt x="1114744" y="683497"/>
                  <a:pt x="1100359" y="681952"/>
                  <a:pt x="1091266" y="672860"/>
                </a:cubicBezTo>
                <a:cubicBezTo>
                  <a:pt x="1088390" y="669985"/>
                  <a:pt x="1086126" y="666326"/>
                  <a:pt x="1082639" y="664234"/>
                </a:cubicBezTo>
                <a:cubicBezTo>
                  <a:pt x="1078741" y="661895"/>
                  <a:pt x="1073766" y="661954"/>
                  <a:pt x="1069700" y="659921"/>
                </a:cubicBezTo>
                <a:cubicBezTo>
                  <a:pt x="1062202" y="656172"/>
                  <a:pt x="1055323" y="651294"/>
                  <a:pt x="1048134" y="646981"/>
                </a:cubicBezTo>
                <a:cubicBezTo>
                  <a:pt x="1045258" y="642668"/>
                  <a:pt x="1043489" y="637361"/>
                  <a:pt x="1039507" y="634042"/>
                </a:cubicBezTo>
                <a:cubicBezTo>
                  <a:pt x="1034567" y="629926"/>
                  <a:pt x="1027837" y="628605"/>
                  <a:pt x="1022254" y="625415"/>
                </a:cubicBezTo>
                <a:cubicBezTo>
                  <a:pt x="1014826" y="621171"/>
                  <a:pt x="1006002" y="615247"/>
                  <a:pt x="1000688" y="608162"/>
                </a:cubicBezTo>
                <a:cubicBezTo>
                  <a:pt x="994468" y="599868"/>
                  <a:pt x="990263" y="590085"/>
                  <a:pt x="983436" y="582283"/>
                </a:cubicBezTo>
                <a:cubicBezTo>
                  <a:pt x="980022" y="578382"/>
                  <a:pt x="974432" y="577031"/>
                  <a:pt x="970496" y="573657"/>
                </a:cubicBezTo>
                <a:cubicBezTo>
                  <a:pt x="964321" y="568364"/>
                  <a:pt x="958994" y="562155"/>
                  <a:pt x="953243" y="556404"/>
                </a:cubicBezTo>
                <a:lnTo>
                  <a:pt x="935990" y="539151"/>
                </a:lnTo>
                <a:cubicBezTo>
                  <a:pt x="927364" y="533400"/>
                  <a:pt x="917442" y="529229"/>
                  <a:pt x="910111" y="521898"/>
                </a:cubicBezTo>
                <a:lnTo>
                  <a:pt x="888545" y="500332"/>
                </a:lnTo>
                <a:cubicBezTo>
                  <a:pt x="884232" y="496019"/>
                  <a:pt x="880680" y="490777"/>
                  <a:pt x="875605" y="487393"/>
                </a:cubicBezTo>
                <a:cubicBezTo>
                  <a:pt x="871292" y="484517"/>
                  <a:pt x="866602" y="482140"/>
                  <a:pt x="862666" y="478766"/>
                </a:cubicBezTo>
                <a:cubicBezTo>
                  <a:pt x="810579" y="434118"/>
                  <a:pt x="878216" y="486113"/>
                  <a:pt x="828160" y="448574"/>
                </a:cubicBezTo>
                <a:cubicBezTo>
                  <a:pt x="803721" y="411913"/>
                  <a:pt x="843972" y="468699"/>
                  <a:pt x="793654" y="418381"/>
                </a:cubicBezTo>
                <a:cubicBezTo>
                  <a:pt x="740442" y="365169"/>
                  <a:pt x="794814" y="416721"/>
                  <a:pt x="759149" y="388189"/>
                </a:cubicBezTo>
                <a:cubicBezTo>
                  <a:pt x="755973" y="385648"/>
                  <a:pt x="754009" y="381654"/>
                  <a:pt x="750522" y="379562"/>
                </a:cubicBezTo>
                <a:cubicBezTo>
                  <a:pt x="746624" y="377223"/>
                  <a:pt x="741896" y="376687"/>
                  <a:pt x="737583" y="375249"/>
                </a:cubicBezTo>
                <a:cubicBezTo>
                  <a:pt x="717803" y="355471"/>
                  <a:pt x="743039" y="378886"/>
                  <a:pt x="711704" y="357996"/>
                </a:cubicBezTo>
                <a:cubicBezTo>
                  <a:pt x="688026" y="342210"/>
                  <a:pt x="720168" y="355067"/>
                  <a:pt x="690137" y="345057"/>
                </a:cubicBezTo>
                <a:cubicBezTo>
                  <a:pt x="670785" y="325703"/>
                  <a:pt x="693766" y="346114"/>
                  <a:pt x="668571" y="332117"/>
                </a:cubicBezTo>
                <a:cubicBezTo>
                  <a:pt x="659508" y="327082"/>
                  <a:pt x="651318" y="320615"/>
                  <a:pt x="642692" y="314864"/>
                </a:cubicBezTo>
                <a:cubicBezTo>
                  <a:pt x="631484" y="307392"/>
                  <a:pt x="623204" y="302218"/>
                  <a:pt x="612500" y="293298"/>
                </a:cubicBezTo>
                <a:cubicBezTo>
                  <a:pt x="609376" y="290695"/>
                  <a:pt x="607048" y="287212"/>
                  <a:pt x="603873" y="284672"/>
                </a:cubicBezTo>
                <a:cubicBezTo>
                  <a:pt x="583269" y="268189"/>
                  <a:pt x="599256" y="282362"/>
                  <a:pt x="577994" y="271732"/>
                </a:cubicBezTo>
                <a:cubicBezTo>
                  <a:pt x="548206" y="256839"/>
                  <a:pt x="583709" y="267770"/>
                  <a:pt x="547802" y="258793"/>
                </a:cubicBezTo>
                <a:cubicBezTo>
                  <a:pt x="542051" y="255917"/>
                  <a:pt x="536132" y="253356"/>
                  <a:pt x="530549" y="250166"/>
                </a:cubicBezTo>
                <a:cubicBezTo>
                  <a:pt x="526048" y="247594"/>
                  <a:pt x="522246" y="243858"/>
                  <a:pt x="517609" y="241540"/>
                </a:cubicBezTo>
                <a:cubicBezTo>
                  <a:pt x="498161" y="231816"/>
                  <a:pt x="510267" y="244047"/>
                  <a:pt x="491730" y="228600"/>
                </a:cubicBezTo>
                <a:cubicBezTo>
                  <a:pt x="487044" y="224695"/>
                  <a:pt x="483476" y="219565"/>
                  <a:pt x="478790" y="215660"/>
                </a:cubicBezTo>
                <a:cubicBezTo>
                  <a:pt x="474808" y="212342"/>
                  <a:pt x="469899" y="210272"/>
                  <a:pt x="465851" y="207034"/>
                </a:cubicBezTo>
                <a:cubicBezTo>
                  <a:pt x="462675" y="204494"/>
                  <a:pt x="460861" y="200227"/>
                  <a:pt x="457224" y="198408"/>
                </a:cubicBezTo>
                <a:cubicBezTo>
                  <a:pt x="449091" y="194341"/>
                  <a:pt x="439971" y="192657"/>
                  <a:pt x="431345" y="189781"/>
                </a:cubicBezTo>
                <a:cubicBezTo>
                  <a:pt x="427032" y="188343"/>
                  <a:pt x="422906" y="186111"/>
                  <a:pt x="418405" y="185468"/>
                </a:cubicBezTo>
                <a:cubicBezTo>
                  <a:pt x="375325" y="179314"/>
                  <a:pt x="398317" y="182278"/>
                  <a:pt x="349394" y="176842"/>
                </a:cubicBezTo>
                <a:cubicBezTo>
                  <a:pt x="343643" y="181155"/>
                  <a:pt x="336743" y="184259"/>
                  <a:pt x="332141" y="189781"/>
                </a:cubicBezTo>
                <a:cubicBezTo>
                  <a:pt x="329230" y="193274"/>
                  <a:pt x="327828" y="198174"/>
                  <a:pt x="327828" y="202721"/>
                </a:cubicBezTo>
                <a:cubicBezTo>
                  <a:pt x="327828" y="222901"/>
                  <a:pt x="327247" y="243529"/>
                  <a:pt x="332141" y="263106"/>
                </a:cubicBezTo>
                <a:cubicBezTo>
                  <a:pt x="334656" y="273164"/>
                  <a:pt x="346116" y="279149"/>
                  <a:pt x="349394" y="288985"/>
                </a:cubicBezTo>
                <a:lnTo>
                  <a:pt x="358020" y="314864"/>
                </a:lnTo>
                <a:cubicBezTo>
                  <a:pt x="359458" y="319177"/>
                  <a:pt x="359119" y="324589"/>
                  <a:pt x="362334" y="327804"/>
                </a:cubicBezTo>
                <a:lnTo>
                  <a:pt x="375273" y="340743"/>
                </a:lnTo>
                <a:cubicBezTo>
                  <a:pt x="391012" y="387952"/>
                  <a:pt x="365909" y="316435"/>
                  <a:pt x="388213" y="366623"/>
                </a:cubicBezTo>
                <a:cubicBezTo>
                  <a:pt x="391906" y="374932"/>
                  <a:pt x="393964" y="383876"/>
                  <a:pt x="396839" y="392502"/>
                </a:cubicBezTo>
                <a:lnTo>
                  <a:pt x="405466" y="418381"/>
                </a:lnTo>
                <a:cubicBezTo>
                  <a:pt x="414235" y="462226"/>
                  <a:pt x="405251" y="421940"/>
                  <a:pt x="414092" y="452887"/>
                </a:cubicBezTo>
                <a:cubicBezTo>
                  <a:pt x="415720" y="458587"/>
                  <a:pt x="416070" y="464691"/>
                  <a:pt x="418405" y="470140"/>
                </a:cubicBezTo>
                <a:cubicBezTo>
                  <a:pt x="420447" y="474905"/>
                  <a:pt x="424460" y="478578"/>
                  <a:pt x="427032" y="483079"/>
                </a:cubicBezTo>
                <a:cubicBezTo>
                  <a:pt x="430222" y="488662"/>
                  <a:pt x="432350" y="494819"/>
                  <a:pt x="435658" y="500332"/>
                </a:cubicBezTo>
                <a:cubicBezTo>
                  <a:pt x="440992" y="509222"/>
                  <a:pt x="452911" y="526211"/>
                  <a:pt x="452911" y="526211"/>
                </a:cubicBezTo>
                <a:cubicBezTo>
                  <a:pt x="454349" y="530524"/>
                  <a:pt x="455433" y="534972"/>
                  <a:pt x="457224" y="539151"/>
                </a:cubicBezTo>
                <a:cubicBezTo>
                  <a:pt x="459757" y="545061"/>
                  <a:pt x="463593" y="550384"/>
                  <a:pt x="465851" y="556404"/>
                </a:cubicBezTo>
                <a:cubicBezTo>
                  <a:pt x="467932" y="561955"/>
                  <a:pt x="468726" y="567906"/>
                  <a:pt x="470164" y="573657"/>
                </a:cubicBezTo>
                <a:cubicBezTo>
                  <a:pt x="468726" y="585159"/>
                  <a:pt x="469182" y="597060"/>
                  <a:pt x="465851" y="608162"/>
                </a:cubicBezTo>
                <a:cubicBezTo>
                  <a:pt x="464206" y="613644"/>
                  <a:pt x="447036" y="623214"/>
                  <a:pt x="444285" y="625415"/>
                </a:cubicBezTo>
                <a:cubicBezTo>
                  <a:pt x="433083" y="634377"/>
                  <a:pt x="437652" y="636031"/>
                  <a:pt x="422719" y="642668"/>
                </a:cubicBezTo>
                <a:cubicBezTo>
                  <a:pt x="414409" y="646361"/>
                  <a:pt x="405466" y="648418"/>
                  <a:pt x="396839" y="651294"/>
                </a:cubicBezTo>
                <a:lnTo>
                  <a:pt x="358020" y="664234"/>
                </a:lnTo>
                <a:lnTo>
                  <a:pt x="345081" y="668547"/>
                </a:lnTo>
                <a:cubicBezTo>
                  <a:pt x="319202" y="667109"/>
                  <a:pt x="293162" y="667449"/>
                  <a:pt x="267443" y="664234"/>
                </a:cubicBezTo>
                <a:cubicBezTo>
                  <a:pt x="256915" y="662918"/>
                  <a:pt x="223709" y="648686"/>
                  <a:pt x="215685" y="642668"/>
                </a:cubicBezTo>
                <a:cubicBezTo>
                  <a:pt x="205925" y="635348"/>
                  <a:pt x="198432" y="625416"/>
                  <a:pt x="189805" y="616789"/>
                </a:cubicBezTo>
                <a:lnTo>
                  <a:pt x="168239" y="595223"/>
                </a:lnTo>
                <a:cubicBezTo>
                  <a:pt x="163926" y="590910"/>
                  <a:pt x="158684" y="587358"/>
                  <a:pt x="155300" y="582283"/>
                </a:cubicBezTo>
                <a:cubicBezTo>
                  <a:pt x="152424" y="577970"/>
                  <a:pt x="149992" y="573325"/>
                  <a:pt x="146673" y="569343"/>
                </a:cubicBezTo>
                <a:cubicBezTo>
                  <a:pt x="142768" y="564657"/>
                  <a:pt x="137639" y="561090"/>
                  <a:pt x="133734" y="556404"/>
                </a:cubicBezTo>
                <a:cubicBezTo>
                  <a:pt x="130415" y="552422"/>
                  <a:pt x="128120" y="547682"/>
                  <a:pt x="125107" y="543464"/>
                </a:cubicBezTo>
                <a:cubicBezTo>
                  <a:pt x="120929" y="537614"/>
                  <a:pt x="116346" y="532061"/>
                  <a:pt x="112168" y="526211"/>
                </a:cubicBezTo>
                <a:cubicBezTo>
                  <a:pt x="109155" y="521993"/>
                  <a:pt x="106779" y="517320"/>
                  <a:pt x="103541" y="513272"/>
                </a:cubicBezTo>
                <a:cubicBezTo>
                  <a:pt x="101001" y="510097"/>
                  <a:pt x="97790" y="507521"/>
                  <a:pt x="94915" y="504645"/>
                </a:cubicBezTo>
                <a:cubicBezTo>
                  <a:pt x="92039" y="496019"/>
                  <a:pt x="91332" y="486332"/>
                  <a:pt x="86288" y="478766"/>
                </a:cubicBezTo>
                <a:cubicBezTo>
                  <a:pt x="83413" y="474453"/>
                  <a:pt x="79767" y="470563"/>
                  <a:pt x="77662" y="465826"/>
                </a:cubicBezTo>
                <a:cubicBezTo>
                  <a:pt x="73969" y="457517"/>
                  <a:pt x="71912" y="448573"/>
                  <a:pt x="69036" y="439947"/>
                </a:cubicBezTo>
                <a:lnTo>
                  <a:pt x="60409" y="414068"/>
                </a:lnTo>
                <a:cubicBezTo>
                  <a:pt x="58971" y="409755"/>
                  <a:pt x="56988" y="405586"/>
                  <a:pt x="56096" y="401128"/>
                </a:cubicBezTo>
                <a:lnTo>
                  <a:pt x="51783" y="379562"/>
                </a:lnTo>
                <a:cubicBezTo>
                  <a:pt x="50345" y="337868"/>
                  <a:pt x="49994" y="296122"/>
                  <a:pt x="47470" y="254479"/>
                </a:cubicBezTo>
                <a:cubicBezTo>
                  <a:pt x="46847" y="244196"/>
                  <a:pt x="35986" y="218628"/>
                  <a:pt x="34530" y="211347"/>
                </a:cubicBezTo>
                <a:cubicBezTo>
                  <a:pt x="28502" y="181205"/>
                  <a:pt x="31422" y="197012"/>
                  <a:pt x="25904" y="163902"/>
                </a:cubicBezTo>
                <a:cubicBezTo>
                  <a:pt x="21351" y="54639"/>
                  <a:pt x="743" y="69731"/>
                  <a:pt x="24" y="51759"/>
                </a:cubicBezTo>
                <a:close/>
              </a:path>
            </a:pathLst>
          </a:custGeom>
          <a:solidFill>
            <a:srgbClr val="FFFFFF"/>
          </a:solidFill>
          <a:ln w="25400"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0" name="Freihandform 9"/>
          <p:cNvSpPr/>
          <p:nvPr/>
        </p:nvSpPr>
        <p:spPr>
          <a:xfrm>
            <a:off x="4522489" y="4254820"/>
            <a:ext cx="180975" cy="214313"/>
          </a:xfrm>
          <a:custGeom>
            <a:avLst/>
            <a:gdLst>
              <a:gd name="connsiteX0" fmla="*/ 34506 w 220322"/>
              <a:gd name="connsiteY0" fmla="*/ 0 h 211347"/>
              <a:gd name="connsiteX1" fmla="*/ 56072 w 220322"/>
              <a:gd name="connsiteY1" fmla="*/ 8627 h 211347"/>
              <a:gd name="connsiteX2" fmla="*/ 69012 w 220322"/>
              <a:gd name="connsiteY2" fmla="*/ 12940 h 211347"/>
              <a:gd name="connsiteX3" fmla="*/ 77638 w 220322"/>
              <a:gd name="connsiteY3" fmla="*/ 25879 h 211347"/>
              <a:gd name="connsiteX4" fmla="*/ 112144 w 220322"/>
              <a:gd name="connsiteY4" fmla="*/ 43132 h 211347"/>
              <a:gd name="connsiteX5" fmla="*/ 142336 w 220322"/>
              <a:gd name="connsiteY5" fmla="*/ 60385 h 211347"/>
              <a:gd name="connsiteX6" fmla="*/ 150963 w 220322"/>
              <a:gd name="connsiteY6" fmla="*/ 69012 h 211347"/>
              <a:gd name="connsiteX7" fmla="*/ 176842 w 220322"/>
              <a:gd name="connsiteY7" fmla="*/ 77638 h 211347"/>
              <a:gd name="connsiteX8" fmla="*/ 202721 w 220322"/>
              <a:gd name="connsiteY8" fmla="*/ 94891 h 211347"/>
              <a:gd name="connsiteX9" fmla="*/ 219974 w 220322"/>
              <a:gd name="connsiteY9" fmla="*/ 112144 h 211347"/>
              <a:gd name="connsiteX10" fmla="*/ 215661 w 220322"/>
              <a:gd name="connsiteY10" fmla="*/ 172529 h 211347"/>
              <a:gd name="connsiteX11" fmla="*/ 189781 w 220322"/>
              <a:gd name="connsiteY11" fmla="*/ 181155 h 211347"/>
              <a:gd name="connsiteX12" fmla="*/ 172529 w 220322"/>
              <a:gd name="connsiteY12" fmla="*/ 194095 h 211347"/>
              <a:gd name="connsiteX13" fmla="*/ 159589 w 220322"/>
              <a:gd name="connsiteY13" fmla="*/ 198408 h 211347"/>
              <a:gd name="connsiteX14" fmla="*/ 129397 w 220322"/>
              <a:gd name="connsiteY14" fmla="*/ 211347 h 211347"/>
              <a:gd name="connsiteX15" fmla="*/ 90578 w 220322"/>
              <a:gd name="connsiteY15" fmla="*/ 202721 h 211347"/>
              <a:gd name="connsiteX16" fmla="*/ 60385 w 220322"/>
              <a:gd name="connsiteY16" fmla="*/ 176842 h 211347"/>
              <a:gd name="connsiteX17" fmla="*/ 47446 w 220322"/>
              <a:gd name="connsiteY17" fmla="*/ 163902 h 211347"/>
              <a:gd name="connsiteX18" fmla="*/ 30193 w 220322"/>
              <a:gd name="connsiteY18" fmla="*/ 146649 h 211347"/>
              <a:gd name="connsiteX19" fmla="*/ 25880 w 220322"/>
              <a:gd name="connsiteY19" fmla="*/ 133710 h 211347"/>
              <a:gd name="connsiteX20" fmla="*/ 8627 w 220322"/>
              <a:gd name="connsiteY20" fmla="*/ 107830 h 211347"/>
              <a:gd name="connsiteX21" fmla="*/ 4314 w 220322"/>
              <a:gd name="connsiteY21" fmla="*/ 90578 h 211347"/>
              <a:gd name="connsiteX22" fmla="*/ 0 w 220322"/>
              <a:gd name="connsiteY22" fmla="*/ 77638 h 211347"/>
              <a:gd name="connsiteX23" fmla="*/ 8627 w 220322"/>
              <a:gd name="connsiteY23" fmla="*/ 51759 h 211347"/>
              <a:gd name="connsiteX24" fmla="*/ 12940 w 220322"/>
              <a:gd name="connsiteY24" fmla="*/ 21566 h 211347"/>
              <a:gd name="connsiteX25" fmla="*/ 25880 w 220322"/>
              <a:gd name="connsiteY25" fmla="*/ 12940 h 211347"/>
              <a:gd name="connsiteX26" fmla="*/ 34506 w 220322"/>
              <a:gd name="connsiteY26" fmla="*/ 4313 h 211347"/>
              <a:gd name="connsiteX27" fmla="*/ 34506 w 220322"/>
              <a:gd name="connsiteY27" fmla="*/ 0 h 2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0322" h="211347">
                <a:moveTo>
                  <a:pt x="34506" y="0"/>
                </a:moveTo>
                <a:cubicBezTo>
                  <a:pt x="41695" y="2876"/>
                  <a:pt x="48822" y="5908"/>
                  <a:pt x="56072" y="8627"/>
                </a:cubicBezTo>
                <a:cubicBezTo>
                  <a:pt x="60329" y="10223"/>
                  <a:pt x="65462" y="10100"/>
                  <a:pt x="69012" y="12940"/>
                </a:cubicBezTo>
                <a:cubicBezTo>
                  <a:pt x="73060" y="16178"/>
                  <a:pt x="73391" y="22906"/>
                  <a:pt x="77638" y="25879"/>
                </a:cubicBezTo>
                <a:cubicBezTo>
                  <a:pt x="88173" y="33253"/>
                  <a:pt x="101445" y="35998"/>
                  <a:pt x="112144" y="43132"/>
                </a:cubicBezTo>
                <a:cubicBezTo>
                  <a:pt x="130433" y="55326"/>
                  <a:pt x="120446" y="49441"/>
                  <a:pt x="142336" y="60385"/>
                </a:cubicBezTo>
                <a:cubicBezTo>
                  <a:pt x="145212" y="63261"/>
                  <a:pt x="147326" y="67193"/>
                  <a:pt x="150963" y="69012"/>
                </a:cubicBezTo>
                <a:cubicBezTo>
                  <a:pt x="159096" y="73078"/>
                  <a:pt x="176842" y="77638"/>
                  <a:pt x="176842" y="77638"/>
                </a:cubicBezTo>
                <a:cubicBezTo>
                  <a:pt x="185468" y="83389"/>
                  <a:pt x="195390" y="87560"/>
                  <a:pt x="202721" y="94891"/>
                </a:cubicBezTo>
                <a:lnTo>
                  <a:pt x="219974" y="112144"/>
                </a:lnTo>
                <a:cubicBezTo>
                  <a:pt x="218536" y="132272"/>
                  <a:pt x="223750" y="154041"/>
                  <a:pt x="215661" y="172529"/>
                </a:cubicBezTo>
                <a:cubicBezTo>
                  <a:pt x="212016" y="180860"/>
                  <a:pt x="189781" y="181155"/>
                  <a:pt x="189781" y="181155"/>
                </a:cubicBezTo>
                <a:cubicBezTo>
                  <a:pt x="184030" y="185468"/>
                  <a:pt x="178770" y="190528"/>
                  <a:pt x="172529" y="194095"/>
                </a:cubicBezTo>
                <a:cubicBezTo>
                  <a:pt x="168581" y="196351"/>
                  <a:pt x="163768" y="196617"/>
                  <a:pt x="159589" y="198408"/>
                </a:cubicBezTo>
                <a:cubicBezTo>
                  <a:pt x="122275" y="214398"/>
                  <a:pt x="159745" y="201231"/>
                  <a:pt x="129397" y="211347"/>
                </a:cubicBezTo>
                <a:cubicBezTo>
                  <a:pt x="116457" y="208472"/>
                  <a:pt x="103153" y="206912"/>
                  <a:pt x="90578" y="202721"/>
                </a:cubicBezTo>
                <a:cubicBezTo>
                  <a:pt x="80723" y="199436"/>
                  <a:pt x="65845" y="182303"/>
                  <a:pt x="60385" y="176842"/>
                </a:cubicBezTo>
                <a:lnTo>
                  <a:pt x="47446" y="163902"/>
                </a:lnTo>
                <a:lnTo>
                  <a:pt x="30193" y="146649"/>
                </a:lnTo>
                <a:cubicBezTo>
                  <a:pt x="28755" y="142336"/>
                  <a:pt x="28219" y="137608"/>
                  <a:pt x="25880" y="133710"/>
                </a:cubicBezTo>
                <a:cubicBezTo>
                  <a:pt x="8329" y="104460"/>
                  <a:pt x="25992" y="154138"/>
                  <a:pt x="8627" y="107830"/>
                </a:cubicBezTo>
                <a:cubicBezTo>
                  <a:pt x="6546" y="102280"/>
                  <a:pt x="5943" y="96278"/>
                  <a:pt x="4314" y="90578"/>
                </a:cubicBezTo>
                <a:cubicBezTo>
                  <a:pt x="3065" y="86206"/>
                  <a:pt x="1438" y="81951"/>
                  <a:pt x="0" y="77638"/>
                </a:cubicBezTo>
                <a:cubicBezTo>
                  <a:pt x="2876" y="69012"/>
                  <a:pt x="7341" y="60761"/>
                  <a:pt x="8627" y="51759"/>
                </a:cubicBezTo>
                <a:cubicBezTo>
                  <a:pt x="10065" y="41695"/>
                  <a:pt x="8811" y="30856"/>
                  <a:pt x="12940" y="21566"/>
                </a:cubicBezTo>
                <a:cubicBezTo>
                  <a:pt x="15045" y="16829"/>
                  <a:pt x="21832" y="16178"/>
                  <a:pt x="25880" y="12940"/>
                </a:cubicBezTo>
                <a:cubicBezTo>
                  <a:pt x="29055" y="10400"/>
                  <a:pt x="31631" y="7189"/>
                  <a:pt x="34506" y="4313"/>
                </a:cubicBezTo>
                <a:lnTo>
                  <a:pt x="34506" y="0"/>
                </a:lnTo>
                <a:close/>
              </a:path>
            </a:pathLst>
          </a:custGeom>
          <a:solidFill>
            <a:srgbClr val="FFFFFF"/>
          </a:solidFill>
          <a:ln w="25400"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60934993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rotWithShape="1">
          <a:blip r:embed="rId3"/>
          <a:srcRect t="27650" r="16439"/>
          <a:stretch/>
        </p:blipFill>
        <p:spPr>
          <a:xfrm>
            <a:off x="3292485" y="1752868"/>
            <a:ext cx="4699307" cy="3600000"/>
          </a:xfrm>
          <a:prstGeom prst="rect">
            <a:avLst/>
          </a:prstGeom>
        </p:spPr>
      </p:pic>
      <p:pic>
        <p:nvPicPr>
          <p:cNvPr id="9" name="Grafik 8"/>
          <p:cNvPicPr>
            <a:picLocks noChangeAspect="1"/>
          </p:cNvPicPr>
          <p:nvPr/>
        </p:nvPicPr>
        <p:blipFill>
          <a:blip r:embed="rId4"/>
          <a:stretch>
            <a:fillRect/>
          </a:stretch>
        </p:blipFill>
        <p:spPr>
          <a:xfrm>
            <a:off x="395287" y="1752868"/>
            <a:ext cx="2393015" cy="3600000"/>
          </a:xfrm>
          <a:prstGeom prst="rect">
            <a:avLst/>
          </a:prstGeom>
        </p:spPr>
      </p:pic>
      <p:sp>
        <p:nvSpPr>
          <p:cNvPr id="6" name="Titel 2"/>
          <p:cNvSpPr txBox="1">
            <a:spLocks/>
          </p:cNvSpPr>
          <p:nvPr/>
        </p:nvSpPr>
        <p:spPr>
          <a:xfrm>
            <a:off x="395287" y="283218"/>
            <a:ext cx="8905876" cy="812280"/>
          </a:xfrm>
          <a:prstGeom prst="rect">
            <a:avLst/>
          </a:prstGeom>
          <a:ln>
            <a:noFill/>
          </a:ln>
        </p:spPr>
        <p:txBody>
          <a:bodyPr vert="horz" lIns="0" tIns="0" rIns="0" bIns="0" rtlCol="0" anchor="t" anchorCtr="0">
            <a:noAutofit/>
          </a:bodyPr>
          <a:lstStyle>
            <a:lvl1pPr algn="l" defTabSz="914400" rtl="0" eaLnBrk="1" latinLnBrk="0" hangingPunct="1">
              <a:spcBef>
                <a:spcPct val="0"/>
              </a:spcBef>
              <a:buNone/>
              <a:defRPr sz="2400" b="1" kern="1200" baseline="0">
                <a:solidFill>
                  <a:schemeClr val="tx2"/>
                </a:solidFill>
                <a:latin typeface="Open Sans" panose="020B0606030504020204" pitchFamily="34" charset="0"/>
                <a:ea typeface="+mj-ea"/>
                <a:cs typeface="+mj-cs"/>
              </a:defRPr>
            </a:lvl1pPr>
          </a:lstStyle>
          <a:p>
            <a:pPr>
              <a:lnSpc>
                <a:spcPct val="125000"/>
              </a:lnSpc>
            </a:pPr>
            <a:r>
              <a:rPr lang="en-US" dirty="0" smtClean="0">
                <a:solidFill>
                  <a:schemeClr val="bg1">
                    <a:lumMod val="75000"/>
                  </a:schemeClr>
                </a:solidFill>
              </a:rPr>
              <a:t>A3.2 Conceptual model</a:t>
            </a:r>
            <a:r>
              <a:rPr lang="en-US" dirty="0" smtClean="0"/>
              <a:t/>
            </a:r>
            <a:br>
              <a:rPr lang="en-US" dirty="0" smtClean="0"/>
            </a:br>
            <a:r>
              <a:rPr lang="en-US" dirty="0" smtClean="0"/>
              <a:t>A3.2.1 General aspects - Example Water Supply</a:t>
            </a:r>
            <a:endParaRPr lang="en-US" b="0" dirty="0"/>
          </a:p>
        </p:txBody>
      </p:sp>
      <p:sp>
        <p:nvSpPr>
          <p:cNvPr id="7" name="Rechteck 6"/>
          <p:cNvSpPr/>
          <p:nvPr/>
        </p:nvSpPr>
        <p:spPr>
          <a:xfrm>
            <a:off x="396000" y="720000"/>
            <a:ext cx="8748000" cy="36000"/>
          </a:xfrm>
          <a:prstGeom prst="rect">
            <a:avLst/>
          </a:prstGeom>
          <a:solidFill>
            <a:srgbClr val="B2F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 name="Rechteck 7"/>
          <p:cNvSpPr/>
          <p:nvPr/>
        </p:nvSpPr>
        <p:spPr>
          <a:xfrm>
            <a:off x="8676000" y="720000"/>
            <a:ext cx="468000" cy="36000"/>
          </a:xfrm>
          <a:prstGeom prst="rect">
            <a:avLst/>
          </a:prstGeom>
          <a:solidFill>
            <a:srgbClr val="135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Tree>
    <p:extLst>
      <p:ext uri="{BB962C8B-B14F-4D97-AF65-F5344CB8AC3E}">
        <p14:creationId xmlns:p14="http://schemas.microsoft.com/office/powerpoint/2010/main" val="355188709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3"/>
          <a:stretch>
            <a:fillRect/>
          </a:stretch>
        </p:blipFill>
        <p:spPr>
          <a:xfrm>
            <a:off x="395287" y="1752868"/>
            <a:ext cx="2393015" cy="3600000"/>
          </a:xfrm>
          <a:prstGeom prst="rect">
            <a:avLst/>
          </a:prstGeom>
        </p:spPr>
      </p:pic>
      <p:sp>
        <p:nvSpPr>
          <p:cNvPr id="6" name="Titel 2"/>
          <p:cNvSpPr txBox="1">
            <a:spLocks/>
          </p:cNvSpPr>
          <p:nvPr/>
        </p:nvSpPr>
        <p:spPr>
          <a:xfrm>
            <a:off x="395287" y="283218"/>
            <a:ext cx="8905876" cy="812280"/>
          </a:xfrm>
          <a:prstGeom prst="rect">
            <a:avLst/>
          </a:prstGeom>
          <a:ln>
            <a:noFill/>
          </a:ln>
        </p:spPr>
        <p:txBody>
          <a:bodyPr vert="horz" lIns="0" tIns="0" rIns="0" bIns="0" rtlCol="0" anchor="t" anchorCtr="0">
            <a:noAutofit/>
          </a:bodyPr>
          <a:lstStyle>
            <a:lvl1pPr algn="l" defTabSz="914400" rtl="0" eaLnBrk="1" latinLnBrk="0" hangingPunct="1">
              <a:spcBef>
                <a:spcPct val="0"/>
              </a:spcBef>
              <a:buNone/>
              <a:defRPr sz="2400" b="1" kern="1200" baseline="0">
                <a:solidFill>
                  <a:schemeClr val="tx2"/>
                </a:solidFill>
                <a:latin typeface="Open Sans" panose="020B0606030504020204" pitchFamily="34" charset="0"/>
                <a:ea typeface="+mj-ea"/>
                <a:cs typeface="+mj-cs"/>
              </a:defRPr>
            </a:lvl1pPr>
          </a:lstStyle>
          <a:p>
            <a:pPr>
              <a:lnSpc>
                <a:spcPct val="125000"/>
              </a:lnSpc>
            </a:pPr>
            <a:r>
              <a:rPr lang="en-US" dirty="0" smtClean="0">
                <a:solidFill>
                  <a:schemeClr val="bg1">
                    <a:lumMod val="75000"/>
                  </a:schemeClr>
                </a:solidFill>
              </a:rPr>
              <a:t>A3.2 Conceptual model</a:t>
            </a:r>
            <a:r>
              <a:rPr lang="en-US" dirty="0" smtClean="0"/>
              <a:t/>
            </a:r>
            <a:br>
              <a:rPr lang="en-US" dirty="0" smtClean="0"/>
            </a:br>
            <a:r>
              <a:rPr lang="en-US" dirty="0" smtClean="0"/>
              <a:t>A3.2.1 General aspects - Example Water Supply</a:t>
            </a:r>
            <a:endParaRPr lang="en-US" b="0" dirty="0"/>
          </a:p>
        </p:txBody>
      </p:sp>
      <p:sp>
        <p:nvSpPr>
          <p:cNvPr id="7" name="Rechteck 6"/>
          <p:cNvSpPr/>
          <p:nvPr/>
        </p:nvSpPr>
        <p:spPr>
          <a:xfrm>
            <a:off x="396000" y="720000"/>
            <a:ext cx="8748000" cy="36000"/>
          </a:xfrm>
          <a:prstGeom prst="rect">
            <a:avLst/>
          </a:prstGeom>
          <a:solidFill>
            <a:srgbClr val="B2F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 name="Rechteck 7"/>
          <p:cNvSpPr/>
          <p:nvPr/>
        </p:nvSpPr>
        <p:spPr>
          <a:xfrm>
            <a:off x="8676000" y="720000"/>
            <a:ext cx="468000" cy="36000"/>
          </a:xfrm>
          <a:prstGeom prst="rect">
            <a:avLst/>
          </a:prstGeom>
          <a:solidFill>
            <a:srgbClr val="135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10" name="Grafik 9"/>
          <p:cNvPicPr>
            <a:picLocks noChangeAspect="1"/>
          </p:cNvPicPr>
          <p:nvPr/>
        </p:nvPicPr>
        <p:blipFill>
          <a:blip r:embed="rId4">
            <a:clrChange>
              <a:clrFrom>
                <a:srgbClr val="FFFFFF"/>
              </a:clrFrom>
              <a:clrTo>
                <a:srgbClr val="FFFFFF">
                  <a:alpha val="0"/>
                </a:srgbClr>
              </a:clrTo>
            </a:clrChange>
          </a:blip>
          <a:stretch>
            <a:fillRect/>
          </a:stretch>
        </p:blipFill>
        <p:spPr>
          <a:xfrm>
            <a:off x="3204143" y="1938893"/>
            <a:ext cx="5471857" cy="3413975"/>
          </a:xfrm>
          <a:prstGeom prst="rect">
            <a:avLst/>
          </a:prstGeom>
        </p:spPr>
      </p:pic>
    </p:spTree>
    <p:extLst>
      <p:ext uri="{BB962C8B-B14F-4D97-AF65-F5344CB8AC3E}">
        <p14:creationId xmlns:p14="http://schemas.microsoft.com/office/powerpoint/2010/main" val="85746891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3"/>
          <a:stretch>
            <a:fillRect/>
          </a:stretch>
        </p:blipFill>
        <p:spPr>
          <a:xfrm>
            <a:off x="395287" y="1752868"/>
            <a:ext cx="2393015" cy="3600000"/>
          </a:xfrm>
          <a:prstGeom prst="rect">
            <a:avLst/>
          </a:prstGeom>
        </p:spPr>
      </p:pic>
      <p:sp>
        <p:nvSpPr>
          <p:cNvPr id="6" name="Titel 2"/>
          <p:cNvSpPr txBox="1">
            <a:spLocks/>
          </p:cNvSpPr>
          <p:nvPr/>
        </p:nvSpPr>
        <p:spPr>
          <a:xfrm>
            <a:off x="395287" y="283218"/>
            <a:ext cx="8905876" cy="812280"/>
          </a:xfrm>
          <a:prstGeom prst="rect">
            <a:avLst/>
          </a:prstGeom>
          <a:ln>
            <a:noFill/>
          </a:ln>
        </p:spPr>
        <p:txBody>
          <a:bodyPr vert="horz" lIns="0" tIns="0" rIns="0" bIns="0" rtlCol="0" anchor="t" anchorCtr="0">
            <a:noAutofit/>
          </a:bodyPr>
          <a:lstStyle>
            <a:lvl1pPr algn="l" defTabSz="914400" rtl="0" eaLnBrk="1" latinLnBrk="0" hangingPunct="1">
              <a:spcBef>
                <a:spcPct val="0"/>
              </a:spcBef>
              <a:buNone/>
              <a:defRPr sz="2400" b="1" kern="1200" baseline="0">
                <a:solidFill>
                  <a:schemeClr val="tx2"/>
                </a:solidFill>
                <a:latin typeface="Open Sans" panose="020B0606030504020204" pitchFamily="34" charset="0"/>
                <a:ea typeface="+mj-ea"/>
                <a:cs typeface="+mj-cs"/>
              </a:defRPr>
            </a:lvl1pPr>
          </a:lstStyle>
          <a:p>
            <a:pPr>
              <a:lnSpc>
                <a:spcPct val="125000"/>
              </a:lnSpc>
            </a:pPr>
            <a:r>
              <a:rPr lang="en-US" dirty="0" smtClean="0">
                <a:solidFill>
                  <a:schemeClr val="bg1">
                    <a:lumMod val="75000"/>
                  </a:schemeClr>
                </a:solidFill>
              </a:rPr>
              <a:t>A3.2 Conceptual model</a:t>
            </a:r>
            <a:r>
              <a:rPr lang="en-US" dirty="0" smtClean="0"/>
              <a:t/>
            </a:r>
            <a:br>
              <a:rPr lang="en-US" dirty="0" smtClean="0"/>
            </a:br>
            <a:r>
              <a:rPr lang="en-US" dirty="0" smtClean="0"/>
              <a:t>A3.2.1 General aspects - Example Water Supply</a:t>
            </a:r>
            <a:endParaRPr lang="en-US" b="0" dirty="0"/>
          </a:p>
        </p:txBody>
      </p:sp>
      <p:sp>
        <p:nvSpPr>
          <p:cNvPr id="7" name="Rechteck 6"/>
          <p:cNvSpPr/>
          <p:nvPr/>
        </p:nvSpPr>
        <p:spPr>
          <a:xfrm>
            <a:off x="396000" y="720000"/>
            <a:ext cx="8748000" cy="36000"/>
          </a:xfrm>
          <a:prstGeom prst="rect">
            <a:avLst/>
          </a:prstGeom>
          <a:solidFill>
            <a:srgbClr val="B2F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 name="Rechteck 7"/>
          <p:cNvSpPr/>
          <p:nvPr/>
        </p:nvSpPr>
        <p:spPr>
          <a:xfrm>
            <a:off x="8676000" y="720000"/>
            <a:ext cx="468000" cy="36000"/>
          </a:xfrm>
          <a:prstGeom prst="rect">
            <a:avLst/>
          </a:prstGeom>
          <a:solidFill>
            <a:srgbClr val="135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11" name="Grafik 10"/>
          <p:cNvPicPr>
            <a:picLocks noChangeAspect="1"/>
          </p:cNvPicPr>
          <p:nvPr/>
        </p:nvPicPr>
        <p:blipFill>
          <a:blip r:embed="rId4"/>
          <a:stretch>
            <a:fillRect/>
          </a:stretch>
        </p:blipFill>
        <p:spPr>
          <a:xfrm>
            <a:off x="3624939" y="1752868"/>
            <a:ext cx="4500000" cy="3600000"/>
          </a:xfrm>
          <a:prstGeom prst="rect">
            <a:avLst/>
          </a:prstGeom>
        </p:spPr>
      </p:pic>
    </p:spTree>
    <p:extLst>
      <p:ext uri="{BB962C8B-B14F-4D97-AF65-F5344CB8AC3E}">
        <p14:creationId xmlns:p14="http://schemas.microsoft.com/office/powerpoint/2010/main" val="355211248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rotWithShape="1">
          <a:blip r:embed="rId3"/>
          <a:srcRect b="56206"/>
          <a:stretch/>
        </p:blipFill>
        <p:spPr>
          <a:xfrm>
            <a:off x="395287" y="2385584"/>
            <a:ext cx="5285000" cy="2264889"/>
          </a:xfrm>
          <a:prstGeom prst="rect">
            <a:avLst/>
          </a:prstGeom>
        </p:spPr>
      </p:pic>
      <p:sp>
        <p:nvSpPr>
          <p:cNvPr id="8" name="Textfeld 7"/>
          <p:cNvSpPr txBox="1"/>
          <p:nvPr/>
        </p:nvSpPr>
        <p:spPr>
          <a:xfrm>
            <a:off x="3325177" y="5746024"/>
            <a:ext cx="20260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smtClean="0">
                <a:ln>
                  <a:noFill/>
                </a:ln>
                <a:solidFill>
                  <a:prstClr val="black"/>
                </a:solidFill>
                <a:effectLst/>
                <a:uLnTx/>
                <a:uFillTx/>
                <a:latin typeface="Arial Narrow" panose="020B0606020202030204" pitchFamily="34" charset="0"/>
                <a:ea typeface="+mn-ea"/>
                <a:cs typeface="+mn-cs"/>
              </a:rPr>
              <a:t>Figure from Anderson et al. 2015</a:t>
            </a:r>
          </a:p>
        </p:txBody>
      </p:sp>
      <p:sp>
        <p:nvSpPr>
          <p:cNvPr id="9" name="Textfeld 8"/>
          <p:cNvSpPr txBox="1"/>
          <p:nvPr/>
        </p:nvSpPr>
        <p:spPr>
          <a:xfrm>
            <a:off x="395287" y="4837245"/>
            <a:ext cx="5018299" cy="338554"/>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dirty="0" err="1" smtClean="0">
                <a:ln>
                  <a:noFill/>
                </a:ln>
                <a:solidFill>
                  <a:prstClr val="black"/>
                </a:solidFill>
                <a:effectLst/>
                <a:uLnTx/>
                <a:uFillTx/>
                <a:latin typeface="Arial Narrow" panose="020B0606020202030204" pitchFamily="34" charset="0"/>
                <a:ea typeface="+mn-ea"/>
                <a:cs typeface="+mn-cs"/>
              </a:rPr>
              <a:t>Figure</a:t>
            </a:r>
            <a:r>
              <a:rPr kumimoji="0" lang="de-DE" sz="1600" b="0" i="1" u="none" strike="noStrike" kern="1200" cap="none" spc="0" normalizeH="0" baseline="0" noProof="0" dirty="0" smtClean="0">
                <a:ln>
                  <a:noFill/>
                </a:ln>
                <a:solidFill>
                  <a:prstClr val="black"/>
                </a:solidFill>
                <a:effectLst/>
                <a:uLnTx/>
                <a:uFillTx/>
                <a:latin typeface="Arial Narrow" panose="020B0606020202030204" pitchFamily="34" charset="0"/>
                <a:ea typeface="+mn-ea"/>
                <a:cs typeface="+mn-cs"/>
              </a:rPr>
              <a:t>: pubs.usgs.gov/</a:t>
            </a:r>
            <a:r>
              <a:rPr kumimoji="0" lang="de-DE" sz="1600" b="0" i="1" u="none" strike="noStrike" kern="1200" cap="none" spc="0" normalizeH="0" baseline="0" noProof="0" dirty="0" err="1" smtClean="0">
                <a:ln>
                  <a:noFill/>
                </a:ln>
                <a:solidFill>
                  <a:prstClr val="black"/>
                </a:solidFill>
                <a:effectLst/>
                <a:uLnTx/>
                <a:uFillTx/>
                <a:latin typeface="Arial Narrow" panose="020B0606020202030204" pitchFamily="34" charset="0"/>
                <a:ea typeface="+mn-ea"/>
                <a:cs typeface="+mn-cs"/>
              </a:rPr>
              <a:t>wri</a:t>
            </a:r>
            <a:r>
              <a:rPr kumimoji="0" lang="de-DE" sz="1600" b="0" i="1" u="none" strike="noStrike" kern="1200" cap="none" spc="0" normalizeH="0" baseline="0" noProof="0" dirty="0" smtClean="0">
                <a:ln>
                  <a:noFill/>
                </a:ln>
                <a:solidFill>
                  <a:prstClr val="black"/>
                </a:solidFill>
                <a:effectLst/>
                <a:uLnTx/>
                <a:uFillTx/>
                <a:latin typeface="Arial Narrow" panose="020B0606020202030204" pitchFamily="34" charset="0"/>
                <a:ea typeface="+mn-ea"/>
                <a:cs typeface="+mn-cs"/>
              </a:rPr>
              <a:t>/wri99-4224/</a:t>
            </a:r>
            <a:r>
              <a:rPr kumimoji="0" lang="de-DE" sz="1600" b="0" i="1" u="none" strike="noStrike" kern="1200" cap="none" spc="0" normalizeH="0" baseline="0" noProof="0" dirty="0" err="1" smtClean="0">
                <a:ln>
                  <a:noFill/>
                </a:ln>
                <a:solidFill>
                  <a:prstClr val="black"/>
                </a:solidFill>
                <a:effectLst/>
                <a:uLnTx/>
                <a:uFillTx/>
                <a:latin typeface="Arial Narrow" panose="020B0606020202030204" pitchFamily="34" charset="0"/>
                <a:ea typeface="+mn-ea"/>
                <a:cs typeface="+mn-cs"/>
              </a:rPr>
              <a:t>pdf</a:t>
            </a:r>
            <a:r>
              <a:rPr kumimoji="0" lang="de-DE" sz="1600" b="0" i="1" u="none" strike="noStrike" kern="1200" cap="none" spc="0" normalizeH="0" baseline="0" noProof="0" dirty="0" smtClean="0">
                <a:ln>
                  <a:noFill/>
                </a:ln>
                <a:solidFill>
                  <a:prstClr val="black"/>
                </a:solidFill>
                <a:effectLst/>
                <a:uLnTx/>
                <a:uFillTx/>
                <a:latin typeface="Arial Narrow" panose="020B0606020202030204" pitchFamily="34" charset="0"/>
                <a:ea typeface="+mn-ea"/>
                <a:cs typeface="+mn-cs"/>
              </a:rPr>
              <a:t>/wri99-4224.pdf</a:t>
            </a:r>
            <a:endParaRPr kumimoji="0" lang="de-DE" sz="16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pic>
        <p:nvPicPr>
          <p:cNvPr id="10" name="Grafik 9"/>
          <p:cNvPicPr>
            <a:picLocks noChangeAspect="1"/>
          </p:cNvPicPr>
          <p:nvPr/>
        </p:nvPicPr>
        <p:blipFill>
          <a:blip r:embed="rId4">
            <a:clrChange>
              <a:clrFrom>
                <a:srgbClr val="FFFFFF"/>
              </a:clrFrom>
              <a:clrTo>
                <a:srgbClr val="FFFFFF">
                  <a:alpha val="0"/>
                </a:srgbClr>
              </a:clrTo>
            </a:clrChange>
          </a:blip>
          <a:stretch>
            <a:fillRect/>
          </a:stretch>
        </p:blipFill>
        <p:spPr>
          <a:xfrm>
            <a:off x="5352536" y="963059"/>
            <a:ext cx="3791464" cy="5014850"/>
          </a:xfrm>
          <a:prstGeom prst="rect">
            <a:avLst/>
          </a:prstGeom>
        </p:spPr>
      </p:pic>
      <p:sp>
        <p:nvSpPr>
          <p:cNvPr id="11" name="Titel 2"/>
          <p:cNvSpPr txBox="1">
            <a:spLocks/>
          </p:cNvSpPr>
          <p:nvPr/>
        </p:nvSpPr>
        <p:spPr>
          <a:xfrm>
            <a:off x="395287" y="283218"/>
            <a:ext cx="8905876" cy="812280"/>
          </a:xfrm>
          <a:prstGeom prst="rect">
            <a:avLst/>
          </a:prstGeom>
          <a:ln>
            <a:noFill/>
          </a:ln>
        </p:spPr>
        <p:txBody>
          <a:bodyPr vert="horz" lIns="0" tIns="0" rIns="0" bIns="0" rtlCol="0" anchor="t" anchorCtr="0">
            <a:noAutofit/>
          </a:bodyPr>
          <a:lstStyle>
            <a:lvl1pPr algn="l" defTabSz="914400" rtl="0" eaLnBrk="1" latinLnBrk="0" hangingPunct="1">
              <a:spcBef>
                <a:spcPct val="0"/>
              </a:spcBef>
              <a:buNone/>
              <a:defRPr sz="2400" b="1" kern="1200" baseline="0">
                <a:solidFill>
                  <a:schemeClr val="tx2"/>
                </a:solidFill>
                <a:latin typeface="Open Sans" panose="020B0606030504020204" pitchFamily="34" charset="0"/>
                <a:ea typeface="+mj-ea"/>
                <a:cs typeface="+mj-cs"/>
              </a:defRPr>
            </a:lvl1pPr>
          </a:lstStyle>
          <a:p>
            <a:pPr>
              <a:lnSpc>
                <a:spcPct val="125000"/>
              </a:lnSpc>
            </a:pPr>
            <a:r>
              <a:rPr lang="en-US" dirty="0" smtClean="0">
                <a:solidFill>
                  <a:schemeClr val="bg1">
                    <a:lumMod val="75000"/>
                  </a:schemeClr>
                </a:solidFill>
              </a:rPr>
              <a:t>A3.2 Conceptual model</a:t>
            </a:r>
            <a:r>
              <a:rPr lang="en-US" dirty="0" smtClean="0"/>
              <a:t/>
            </a:r>
            <a:br>
              <a:rPr lang="en-US" dirty="0" smtClean="0"/>
            </a:br>
            <a:r>
              <a:rPr lang="en-US" dirty="0" smtClean="0"/>
              <a:t>A3.2.1 General aspects - Workflow</a:t>
            </a:r>
            <a:endParaRPr lang="en-US" b="0" dirty="0"/>
          </a:p>
        </p:txBody>
      </p:sp>
      <p:sp>
        <p:nvSpPr>
          <p:cNvPr id="12" name="Rechteck 11"/>
          <p:cNvSpPr/>
          <p:nvPr/>
        </p:nvSpPr>
        <p:spPr>
          <a:xfrm>
            <a:off x="396000" y="720000"/>
            <a:ext cx="8748000" cy="36000"/>
          </a:xfrm>
          <a:prstGeom prst="rect">
            <a:avLst/>
          </a:prstGeom>
          <a:solidFill>
            <a:srgbClr val="B2F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3" name="Rechteck 12"/>
          <p:cNvSpPr/>
          <p:nvPr/>
        </p:nvSpPr>
        <p:spPr>
          <a:xfrm>
            <a:off x="8676000" y="720000"/>
            <a:ext cx="468000" cy="36000"/>
          </a:xfrm>
          <a:prstGeom prst="rect">
            <a:avLst/>
          </a:prstGeom>
          <a:solidFill>
            <a:srgbClr val="135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Tree>
    <p:extLst>
      <p:ext uri="{BB962C8B-B14F-4D97-AF65-F5344CB8AC3E}">
        <p14:creationId xmlns:p14="http://schemas.microsoft.com/office/powerpoint/2010/main" val="117049986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pPr algn="ctr"/>
            <a:r>
              <a:rPr lang="en-US" dirty="0" smtClean="0"/>
              <a:t>5 Quick questions to start with</a:t>
            </a:r>
            <a:endParaRPr lang="de-DE" dirty="0"/>
          </a:p>
        </p:txBody>
      </p:sp>
      <p:sp>
        <p:nvSpPr>
          <p:cNvPr id="4" name="Fußzeilenplatzhalter 3"/>
          <p:cNvSpPr>
            <a:spLocks noGrp="1"/>
          </p:cNvSpPr>
          <p:nvPr>
            <p:ph type="ftr" sz="quarter" idx="17"/>
          </p:nvPr>
        </p:nvSpPr>
        <p:spPr/>
        <p:txBody>
          <a:bodyPr/>
          <a:lstStyle/>
          <a:p>
            <a:pPr marL="0" marR="0" lvl="0" indent="0" algn="r" defTabSz="914400" rtl="0" eaLnBrk="0" fontAlgn="auto" latinLnBrk="0" hangingPunct="0">
              <a:lnSpc>
                <a:spcPct val="100000"/>
              </a:lnSpc>
              <a:spcBef>
                <a:spcPts val="0"/>
              </a:spcBef>
              <a:spcAft>
                <a:spcPts val="0"/>
              </a:spcAft>
              <a:buClrTx/>
              <a:buSzTx/>
              <a:buFont typeface="Arial" charset="0"/>
              <a:buNone/>
              <a:tabLst/>
              <a:defRPr/>
            </a:pPr>
            <a:r>
              <a:rPr kumimoji="0" lang="en-US" sz="1100" b="1" i="0" u="none" strike="noStrike" kern="1200" cap="all" spc="0" normalizeH="0" baseline="0" noProof="0" smtClean="0">
                <a:ln>
                  <a:noFill/>
                </a:ln>
                <a:solidFill>
                  <a:prstClr val="black">
                    <a:lumMod val="85000"/>
                    <a:lumOff val="15000"/>
                  </a:prstClr>
                </a:solidFill>
                <a:effectLst/>
                <a:uLnTx/>
                <a:uFillTx/>
                <a:latin typeface="Arial Narrow"/>
                <a:ea typeface="ＭＳ Ｐゴシック" pitchFamily="-65" charset="-128"/>
                <a:cs typeface="+mn-cs"/>
              </a:rPr>
              <a:t>Department of Earth Sciences</a:t>
            </a:r>
          </a:p>
          <a:p>
            <a:pPr marL="0" marR="0" lvl="0" indent="0" algn="r" defTabSz="914400" rtl="0" eaLnBrk="0" fontAlgn="auto" latinLnBrk="0" hangingPunct="0">
              <a:lnSpc>
                <a:spcPct val="100000"/>
              </a:lnSpc>
              <a:spcBef>
                <a:spcPts val="0"/>
              </a:spcBef>
              <a:spcAft>
                <a:spcPts val="0"/>
              </a:spcAft>
              <a:buClrTx/>
              <a:buSzTx/>
              <a:buFont typeface="Arial" charset="0"/>
              <a:buNone/>
              <a:tabLst/>
              <a:defRPr/>
            </a:pPr>
            <a:r>
              <a:rPr kumimoji="0" lang="en-US" sz="1100" b="1" i="0" u="none" strike="noStrike" kern="1200" cap="all" spc="0" normalizeH="0" baseline="0" noProof="0" smtClean="0">
                <a:ln>
                  <a:noFill/>
                </a:ln>
                <a:solidFill>
                  <a:prstClr val="white">
                    <a:lumMod val="50000"/>
                  </a:prstClr>
                </a:solidFill>
                <a:effectLst/>
                <a:uLnTx/>
                <a:uFillTx/>
                <a:latin typeface="Arial Narrow"/>
                <a:ea typeface="ＭＳ Ｐゴシック" pitchFamily="-65" charset="-128"/>
                <a:cs typeface="+mn-cs"/>
              </a:rPr>
              <a:t>Chair of Hydrogeology</a:t>
            </a:r>
            <a:endParaRPr kumimoji="0" lang="en-US" sz="1100" b="1" i="0" u="none" strike="noStrike" kern="1200" cap="all" spc="0" normalizeH="0" baseline="0" noProof="0" dirty="0">
              <a:ln>
                <a:noFill/>
              </a:ln>
              <a:solidFill>
                <a:prstClr val="white">
                  <a:lumMod val="50000"/>
                </a:prstClr>
              </a:solidFill>
              <a:effectLst/>
              <a:uLnTx/>
              <a:uFillTx/>
              <a:latin typeface="Arial Narrow"/>
              <a:ea typeface="ＭＳ Ｐゴシック" pitchFamily="-65" charset="-128"/>
              <a:cs typeface="+mn-cs"/>
            </a:endParaRPr>
          </a:p>
        </p:txBody>
      </p:sp>
      <p:pic>
        <p:nvPicPr>
          <p:cNvPr id="3" name="Grafik 2"/>
          <p:cNvPicPr>
            <a:picLocks noChangeAspect="1"/>
          </p:cNvPicPr>
          <p:nvPr/>
        </p:nvPicPr>
        <p:blipFill>
          <a:blip r:embed="rId2"/>
          <a:stretch>
            <a:fillRect/>
          </a:stretch>
        </p:blipFill>
        <p:spPr>
          <a:xfrm>
            <a:off x="546410" y="2779792"/>
            <a:ext cx="8145696" cy="2422071"/>
          </a:xfrm>
          <a:prstGeom prst="rect">
            <a:avLst/>
          </a:prstGeom>
        </p:spPr>
      </p:pic>
    </p:spTree>
    <p:extLst>
      <p:ext uri="{BB962C8B-B14F-4D97-AF65-F5344CB8AC3E}">
        <p14:creationId xmlns:p14="http://schemas.microsoft.com/office/powerpoint/2010/main" val="185376462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396000" y="1305035"/>
            <a:ext cx="8364238" cy="791692"/>
          </a:xfrm>
          <a:prstGeom prst="rect">
            <a:avLst/>
          </a:prstGeom>
          <a:noFill/>
          <a:ln w="12700">
            <a:noFill/>
            <a:miter lim="800000"/>
            <a:headEnd/>
            <a:tailEnd/>
          </a:ln>
          <a:effectLst/>
        </p:spPr>
        <p:txBody>
          <a:bodyPr wrap="square">
            <a:sp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de-DE" sz="1600" b="0" i="0" u="none" strike="noStrike" kern="1200" cap="none" spc="0" normalizeH="0" baseline="0" noProof="0" dirty="0" smtClean="0">
                <a:ln>
                  <a:noFill/>
                </a:ln>
                <a:solidFill>
                  <a:srgbClr val="00305E"/>
                </a:solidFill>
                <a:effectLst/>
                <a:uLnTx/>
                <a:uFillTx/>
                <a:latin typeface="Open Sans"/>
                <a:ea typeface="+mn-ea"/>
                <a:cs typeface="+mn-cs"/>
              </a:rPr>
              <a:t>A </a:t>
            </a:r>
            <a:r>
              <a:rPr kumimoji="0" lang="de-DE" sz="1600" b="1" i="0" u="sng" strike="noStrike" kern="1200" cap="none" spc="0" normalizeH="0" baseline="0" noProof="0" dirty="0" err="1">
                <a:ln>
                  <a:noFill/>
                </a:ln>
                <a:solidFill>
                  <a:srgbClr val="00305E"/>
                </a:solidFill>
                <a:effectLst/>
                <a:uLnTx/>
                <a:uFillTx/>
                <a:latin typeface="Open Sans"/>
                <a:ea typeface="+mn-ea"/>
                <a:cs typeface="+mn-cs"/>
              </a:rPr>
              <a:t>conceptual</a:t>
            </a:r>
            <a:r>
              <a:rPr kumimoji="0" lang="de-DE" sz="1600" b="1" i="0" u="sng" strike="noStrike" kern="1200" cap="none" spc="0" normalizeH="0" baseline="0" noProof="0" dirty="0">
                <a:ln>
                  <a:noFill/>
                </a:ln>
                <a:solidFill>
                  <a:srgbClr val="00305E"/>
                </a:solidFill>
                <a:effectLst/>
                <a:uLnTx/>
                <a:uFillTx/>
                <a:latin typeface="Open Sans"/>
                <a:ea typeface="+mn-ea"/>
                <a:cs typeface="+mn-cs"/>
              </a:rPr>
              <a:t> model</a:t>
            </a:r>
            <a:r>
              <a:rPr kumimoji="0" lang="de-DE" sz="1600" b="1" i="0" u="none" strike="noStrike" kern="1200" cap="none" spc="0" normalizeH="0" baseline="0" noProof="0" dirty="0">
                <a:ln>
                  <a:noFill/>
                </a:ln>
                <a:solidFill>
                  <a:srgbClr val="00305E"/>
                </a:solidFill>
                <a:effectLst/>
                <a:uLnTx/>
                <a:uFillTx/>
                <a:latin typeface="Open Sans"/>
                <a:ea typeface="+mn-ea"/>
                <a:cs typeface="+mn-cs"/>
              </a:rPr>
              <a:t>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provides</a:t>
            </a:r>
            <a:r>
              <a:rPr kumimoji="0" lang="de-DE" sz="1600" b="0" i="0" u="none" strike="noStrike" kern="1200" cap="none" spc="0" normalizeH="0" baseline="0" noProof="0" dirty="0">
                <a:ln>
                  <a:noFill/>
                </a:ln>
                <a:solidFill>
                  <a:srgbClr val="00305E"/>
                </a:solidFill>
                <a:effectLst/>
                <a:uLnTx/>
                <a:uFillTx/>
                <a:latin typeface="Open Sans"/>
                <a:ea typeface="+mn-ea"/>
                <a:cs typeface="+mn-cs"/>
              </a:rPr>
              <a:t> a </a:t>
            </a:r>
            <a:r>
              <a:rPr kumimoji="0" lang="de-DE" sz="1600" b="1" i="0" u="none" strike="noStrike" kern="1200" cap="none" spc="0" normalizeH="0" baseline="0" noProof="0" dirty="0">
                <a:ln>
                  <a:noFill/>
                </a:ln>
                <a:solidFill>
                  <a:srgbClr val="00305E"/>
                </a:solidFill>
                <a:effectLst/>
                <a:uLnTx/>
                <a:uFillTx/>
                <a:latin typeface="Open Sans"/>
                <a:ea typeface="+mn-ea"/>
                <a:cs typeface="+mn-cs"/>
              </a:rPr>
              <a:t>qualitative</a:t>
            </a:r>
            <a:r>
              <a:rPr kumimoji="0" lang="de-DE" sz="1600" b="0" i="0" u="none" strike="noStrike" kern="1200" cap="none" spc="0" normalizeH="0" baseline="0" noProof="0" dirty="0">
                <a:ln>
                  <a:noFill/>
                </a:ln>
                <a:solidFill>
                  <a:srgbClr val="00305E"/>
                </a:solidFill>
                <a:effectLst/>
                <a:uLnTx/>
                <a:uFillTx/>
                <a:latin typeface="Open Sans"/>
                <a:ea typeface="+mn-ea"/>
                <a:cs typeface="+mn-cs"/>
              </a:rPr>
              <a:t>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representation</a:t>
            </a:r>
            <a:r>
              <a:rPr kumimoji="0" lang="de-DE" sz="1600" b="0" i="0" u="none" strike="noStrike" kern="1200" cap="none" spc="0" normalizeH="0" baseline="0" noProof="0" dirty="0">
                <a:ln>
                  <a:noFill/>
                </a:ln>
                <a:solidFill>
                  <a:srgbClr val="00305E"/>
                </a:solidFill>
                <a:effectLst/>
                <a:uLnTx/>
                <a:uFillTx/>
                <a:latin typeface="Open Sans"/>
                <a:ea typeface="+mn-ea"/>
                <a:cs typeface="+mn-cs"/>
              </a:rPr>
              <a:t> of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the</a:t>
            </a:r>
            <a:r>
              <a:rPr kumimoji="0" lang="de-DE" sz="1600" b="0" i="0" u="none" strike="noStrike" kern="1200" cap="none" spc="0" normalizeH="0" baseline="0" noProof="0" dirty="0">
                <a:ln>
                  <a:noFill/>
                </a:ln>
                <a:solidFill>
                  <a:srgbClr val="00305E"/>
                </a:solidFill>
                <a:effectLst/>
                <a:uLnTx/>
                <a:uFillTx/>
                <a:latin typeface="Open Sans"/>
                <a:ea typeface="+mn-ea"/>
                <a:cs typeface="+mn-cs"/>
              </a:rPr>
              <a:t> relevant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system</a:t>
            </a:r>
            <a:r>
              <a:rPr kumimoji="0" lang="de-DE" sz="1600" b="0" i="0" u="none" strike="noStrike" kern="1200" cap="none" spc="0" normalizeH="0" baseline="0" noProof="0" dirty="0">
                <a:ln>
                  <a:noFill/>
                </a:ln>
                <a:solidFill>
                  <a:srgbClr val="00305E"/>
                </a:solidFill>
                <a:effectLst/>
                <a:uLnTx/>
                <a:uFillTx/>
                <a:latin typeface="Open Sans"/>
                <a:ea typeface="+mn-ea"/>
                <a:cs typeface="+mn-cs"/>
              </a:rPr>
              <a:t>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components</a:t>
            </a:r>
            <a:r>
              <a:rPr kumimoji="0" lang="de-DE" sz="1600" b="0" i="0" u="none" strike="noStrike" kern="1200" cap="none" spc="0" normalizeH="0" baseline="0" noProof="0" dirty="0">
                <a:ln>
                  <a:noFill/>
                </a:ln>
                <a:solidFill>
                  <a:srgbClr val="00305E"/>
                </a:solidFill>
                <a:effectLst/>
                <a:uLnTx/>
                <a:uFillTx/>
                <a:latin typeface="Open Sans"/>
                <a:ea typeface="+mn-ea"/>
                <a:cs typeface="+mn-cs"/>
              </a:rPr>
              <a:t>,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processes</a:t>
            </a:r>
            <a:r>
              <a:rPr kumimoji="0" lang="de-DE" sz="1600" b="0" i="0" u="none" strike="noStrike" kern="1200" cap="none" spc="0" normalizeH="0" baseline="0" noProof="0" dirty="0">
                <a:ln>
                  <a:noFill/>
                </a:ln>
                <a:solidFill>
                  <a:srgbClr val="00305E"/>
                </a:solidFill>
                <a:effectLst/>
                <a:uLnTx/>
                <a:uFillTx/>
                <a:latin typeface="Open Sans"/>
                <a:ea typeface="+mn-ea"/>
                <a:cs typeface="+mn-cs"/>
              </a:rPr>
              <a:t> and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impacts</a:t>
            </a:r>
            <a:r>
              <a:rPr kumimoji="0" lang="de-DE" sz="1600" b="0" i="0" u="none" strike="noStrike" kern="1200" cap="none" spc="0" normalizeH="0" baseline="0" noProof="0" dirty="0">
                <a:ln>
                  <a:noFill/>
                </a:ln>
                <a:solidFill>
                  <a:srgbClr val="00305E"/>
                </a:solidFill>
                <a:effectLst/>
                <a:uLnTx/>
                <a:uFillTx/>
                <a:latin typeface="Open Sans"/>
                <a:ea typeface="+mn-ea"/>
                <a:cs typeface="+mn-cs"/>
              </a:rPr>
              <a:t> in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the</a:t>
            </a:r>
            <a:r>
              <a:rPr kumimoji="0" lang="de-DE" sz="1600" b="0" i="0" u="none" strike="noStrike" kern="1200" cap="none" spc="0" normalizeH="0" baseline="0" noProof="0" dirty="0">
                <a:ln>
                  <a:noFill/>
                </a:ln>
                <a:solidFill>
                  <a:srgbClr val="00305E"/>
                </a:solidFill>
                <a:effectLst/>
                <a:uLnTx/>
                <a:uFillTx/>
                <a:latin typeface="Open Sans"/>
                <a:ea typeface="+mn-ea"/>
                <a:cs typeface="+mn-cs"/>
              </a:rPr>
              <a:t>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area</a:t>
            </a:r>
            <a:r>
              <a:rPr kumimoji="0" lang="de-DE" sz="1600" b="0" i="0" u="none" strike="noStrike" kern="1200" cap="none" spc="0" normalizeH="0" baseline="0" noProof="0" dirty="0">
                <a:ln>
                  <a:noFill/>
                </a:ln>
                <a:solidFill>
                  <a:srgbClr val="00305E"/>
                </a:solidFill>
                <a:effectLst/>
                <a:uLnTx/>
                <a:uFillTx/>
                <a:latin typeface="Open Sans"/>
                <a:ea typeface="+mn-ea"/>
                <a:cs typeface="+mn-cs"/>
              </a:rPr>
              <a:t> of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investigation</a:t>
            </a:r>
            <a:r>
              <a:rPr kumimoji="0" lang="de-DE" sz="1600" b="0" i="0" u="none" strike="noStrike" kern="1200" cap="none" spc="0" normalizeH="0" baseline="0" noProof="0" dirty="0" smtClean="0">
                <a:ln>
                  <a:noFill/>
                </a:ln>
                <a:solidFill>
                  <a:srgbClr val="00305E"/>
                </a:solidFill>
                <a:effectLst/>
                <a:uLnTx/>
                <a:uFillTx/>
                <a:latin typeface="Open Sans"/>
                <a:ea typeface="+mn-ea"/>
                <a:cs typeface="+mn-cs"/>
              </a:rPr>
              <a:t>.</a:t>
            </a:r>
            <a:endParaRPr kumimoji="0" lang="de-DE" sz="1600" b="0" i="0" u="none" strike="noStrike" kern="1200" cap="none" spc="0" normalizeH="0" baseline="0" noProof="0" dirty="0">
              <a:ln>
                <a:noFill/>
              </a:ln>
              <a:solidFill>
                <a:srgbClr val="00305E"/>
              </a:solidFill>
              <a:effectLst/>
              <a:uLnTx/>
              <a:uFillTx/>
              <a:latin typeface="Open Sans"/>
              <a:ea typeface="+mn-ea"/>
              <a:cs typeface="+mn-cs"/>
            </a:endParaRPr>
          </a:p>
        </p:txBody>
      </p:sp>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4854" y="2197964"/>
            <a:ext cx="6620265" cy="386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240103" y="5175082"/>
            <a:ext cx="201453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1600" b="1">
                <a:solidFill>
                  <a:schemeClr val="tx1"/>
                </a:solidFill>
                <a:latin typeface="Verdana" panose="020B0604030504040204" pitchFamily="34" charset="0"/>
              </a:defRPr>
            </a:lvl1pPr>
            <a:lvl2pPr marL="742950" indent="-285750">
              <a:spcBef>
                <a:spcPct val="20000"/>
              </a:spcBef>
              <a:buFont typeface="Symbol" panose="05050102010706020507" pitchFamily="18" charset="2"/>
              <a:defRPr sz="1600" b="1">
                <a:solidFill>
                  <a:schemeClr val="tx1"/>
                </a:solidFill>
                <a:latin typeface="Verdana" panose="020B0604030504040204" pitchFamily="34" charset="0"/>
              </a:defRPr>
            </a:lvl2pPr>
            <a:lvl3pPr marL="1143000" indent="-228600">
              <a:spcBef>
                <a:spcPct val="20000"/>
              </a:spcBef>
              <a:defRPr sz="1400" b="1">
                <a:solidFill>
                  <a:schemeClr val="tx1"/>
                </a:solidFill>
                <a:latin typeface="Verdana" panose="020B0604030504040204" pitchFamily="34" charset="0"/>
              </a:defRPr>
            </a:lvl3pPr>
            <a:lvl4pPr marL="1600200" indent="-228600">
              <a:spcBef>
                <a:spcPct val="20000"/>
              </a:spcBef>
              <a:defRPr sz="1400" b="1">
                <a:solidFill>
                  <a:schemeClr val="tx1"/>
                </a:solidFill>
                <a:latin typeface="Verdana" panose="020B0604030504040204" pitchFamily="34" charset="0"/>
              </a:defRPr>
            </a:lvl4pPr>
            <a:lvl5pPr marL="2057400" indent="-228600">
              <a:spcBef>
                <a:spcPct val="20000"/>
              </a:spcBef>
              <a:defRPr sz="1400" b="1">
                <a:solidFill>
                  <a:schemeClr val="tx1"/>
                </a:solidFill>
                <a:latin typeface="Verdana" panose="020B0604030504040204" pitchFamily="34" charset="0"/>
              </a:defRPr>
            </a:lvl5pPr>
            <a:lvl6pPr marL="2514600" indent="-228600" eaLnBrk="0" fontAlgn="base" hangingPunct="0">
              <a:spcBef>
                <a:spcPct val="20000"/>
              </a:spcBef>
              <a:spcAft>
                <a:spcPct val="0"/>
              </a:spcAft>
              <a:defRPr sz="1400" b="1">
                <a:solidFill>
                  <a:schemeClr val="tx1"/>
                </a:solidFill>
                <a:latin typeface="Verdana" panose="020B0604030504040204" pitchFamily="34" charset="0"/>
              </a:defRPr>
            </a:lvl6pPr>
            <a:lvl7pPr marL="2971800" indent="-228600" eaLnBrk="0" fontAlgn="base" hangingPunct="0">
              <a:spcBef>
                <a:spcPct val="20000"/>
              </a:spcBef>
              <a:spcAft>
                <a:spcPct val="0"/>
              </a:spcAft>
              <a:defRPr sz="1400" b="1">
                <a:solidFill>
                  <a:schemeClr val="tx1"/>
                </a:solidFill>
                <a:latin typeface="Verdana" panose="020B0604030504040204" pitchFamily="34" charset="0"/>
              </a:defRPr>
            </a:lvl7pPr>
            <a:lvl8pPr marL="3429000" indent="-228600" eaLnBrk="0" fontAlgn="base" hangingPunct="0">
              <a:spcBef>
                <a:spcPct val="20000"/>
              </a:spcBef>
              <a:spcAft>
                <a:spcPct val="0"/>
              </a:spcAft>
              <a:defRPr sz="1400" b="1">
                <a:solidFill>
                  <a:schemeClr val="tx1"/>
                </a:solidFill>
                <a:latin typeface="Verdana" panose="020B0604030504040204" pitchFamily="34" charset="0"/>
              </a:defRPr>
            </a:lvl8pPr>
            <a:lvl9pPr marL="3886200" indent="-228600" eaLnBrk="0" fontAlgn="base" hangingPunct="0">
              <a:spcBef>
                <a:spcPct val="20000"/>
              </a:spcBef>
              <a:spcAft>
                <a:spcPct val="0"/>
              </a:spcAft>
              <a:defRPr sz="1400" b="1">
                <a:solidFill>
                  <a:schemeClr val="tx1"/>
                </a:solidFill>
                <a:latin typeface="Verdana" panose="020B06040305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de-DE" altLang="de-DE" sz="1400" b="1" i="0" u="none" strike="noStrike" kern="1200" cap="none" spc="0" normalizeH="0" baseline="0" noProof="0" dirty="0">
                <a:ln>
                  <a:noFill/>
                </a:ln>
                <a:solidFill>
                  <a:srgbClr val="00305E"/>
                </a:solidFill>
                <a:effectLst/>
                <a:uLnTx/>
                <a:uFillTx/>
                <a:latin typeface="Open Sans"/>
                <a:ea typeface="+mn-ea"/>
                <a:cs typeface="+mn-cs"/>
              </a:rPr>
              <a:t>(</a:t>
            </a:r>
            <a:r>
              <a:rPr kumimoji="0" lang="de-DE" altLang="de-DE" sz="1400" b="1" i="0" u="none" strike="noStrike" kern="1200" cap="none" spc="0" normalizeH="0" baseline="0" noProof="0" dirty="0" err="1">
                <a:ln>
                  <a:noFill/>
                </a:ln>
                <a:solidFill>
                  <a:srgbClr val="00305E"/>
                </a:solidFill>
                <a:effectLst/>
                <a:uLnTx/>
                <a:uFillTx/>
                <a:latin typeface="Open Sans"/>
                <a:ea typeface="+mn-ea"/>
                <a:cs typeface="+mn-cs"/>
              </a:rPr>
              <a:t>Middlemis</a:t>
            </a:r>
            <a:r>
              <a:rPr kumimoji="0" lang="de-DE" altLang="de-DE" sz="1400" b="1" i="0" u="none" strike="noStrike" kern="1200" cap="none" spc="0" normalizeH="0" baseline="0" noProof="0" dirty="0">
                <a:ln>
                  <a:noFill/>
                </a:ln>
                <a:solidFill>
                  <a:srgbClr val="00305E"/>
                </a:solidFill>
                <a:effectLst/>
                <a:uLnTx/>
                <a:uFillTx/>
                <a:latin typeface="Open Sans"/>
                <a:ea typeface="+mn-ea"/>
                <a:cs typeface="+mn-cs"/>
              </a:rPr>
              <a:t>, 2001: </a:t>
            </a:r>
            <a:r>
              <a:rPr kumimoji="0" lang="de-DE" altLang="de-DE" sz="1400" b="1" i="0" u="none" strike="noStrike" kern="1200" cap="none" spc="0" normalizeH="0" baseline="0" noProof="0" dirty="0" err="1">
                <a:ln>
                  <a:noFill/>
                </a:ln>
                <a:solidFill>
                  <a:srgbClr val="00305E"/>
                </a:solidFill>
                <a:effectLst/>
                <a:uLnTx/>
                <a:uFillTx/>
                <a:latin typeface="Open Sans"/>
                <a:ea typeface="+mn-ea"/>
                <a:cs typeface="+mn-cs"/>
              </a:rPr>
              <a:t>Groundwater</a:t>
            </a:r>
            <a:r>
              <a:rPr kumimoji="0" lang="de-DE" altLang="de-DE" sz="1400" b="1" i="0" u="none" strike="noStrike" kern="1200" cap="none" spc="0" normalizeH="0" baseline="0" noProof="0" dirty="0">
                <a:ln>
                  <a:noFill/>
                </a:ln>
                <a:solidFill>
                  <a:srgbClr val="00305E"/>
                </a:solidFill>
                <a:effectLst/>
                <a:uLnTx/>
                <a:uFillTx/>
                <a:latin typeface="Open Sans"/>
                <a:ea typeface="+mn-ea"/>
                <a:cs typeface="+mn-cs"/>
              </a:rPr>
              <a:t> </a:t>
            </a:r>
            <a:r>
              <a:rPr kumimoji="0" lang="de-DE" altLang="de-DE" sz="1400" b="1" i="0" u="none" strike="noStrike" kern="1200" cap="none" spc="0" normalizeH="0" baseline="0" noProof="0" dirty="0" err="1">
                <a:ln>
                  <a:noFill/>
                </a:ln>
                <a:solidFill>
                  <a:srgbClr val="00305E"/>
                </a:solidFill>
                <a:effectLst/>
                <a:uLnTx/>
                <a:uFillTx/>
                <a:latin typeface="Open Sans"/>
                <a:ea typeface="+mn-ea"/>
                <a:cs typeface="+mn-cs"/>
              </a:rPr>
              <a:t>flow</a:t>
            </a:r>
            <a:r>
              <a:rPr kumimoji="0" lang="de-DE" altLang="de-DE" sz="1400" b="1" i="0" u="none" strike="noStrike" kern="1200" cap="none" spc="0" normalizeH="0" baseline="0" noProof="0" dirty="0">
                <a:ln>
                  <a:noFill/>
                </a:ln>
                <a:solidFill>
                  <a:srgbClr val="00305E"/>
                </a:solidFill>
                <a:effectLst/>
                <a:uLnTx/>
                <a:uFillTx/>
                <a:latin typeface="Open Sans"/>
                <a:ea typeface="+mn-ea"/>
                <a:cs typeface="+mn-cs"/>
              </a:rPr>
              <a:t> </a:t>
            </a:r>
            <a:r>
              <a:rPr kumimoji="0" lang="de-DE" altLang="de-DE" sz="1400" b="1" i="0" u="none" strike="noStrike" kern="1200" cap="none" spc="0" normalizeH="0" baseline="0" noProof="0" dirty="0" err="1">
                <a:ln>
                  <a:noFill/>
                </a:ln>
                <a:solidFill>
                  <a:srgbClr val="00305E"/>
                </a:solidFill>
                <a:effectLst/>
                <a:uLnTx/>
                <a:uFillTx/>
                <a:latin typeface="Open Sans"/>
                <a:ea typeface="+mn-ea"/>
                <a:cs typeface="+mn-cs"/>
              </a:rPr>
              <a:t>modelling</a:t>
            </a:r>
            <a:r>
              <a:rPr kumimoji="0" lang="de-DE" altLang="de-DE" sz="1400" b="1" i="0" u="none" strike="noStrike" kern="1200" cap="none" spc="0" normalizeH="0" baseline="0" noProof="0" dirty="0">
                <a:ln>
                  <a:noFill/>
                </a:ln>
                <a:solidFill>
                  <a:srgbClr val="00305E"/>
                </a:solidFill>
                <a:effectLst/>
                <a:uLnTx/>
                <a:uFillTx/>
                <a:latin typeface="Open Sans"/>
                <a:ea typeface="+mn-ea"/>
                <a:cs typeface="+mn-cs"/>
              </a:rPr>
              <a:t> </a:t>
            </a:r>
            <a:r>
              <a:rPr kumimoji="0" lang="de-DE" altLang="de-DE" sz="1400" b="1" i="0" u="none" strike="noStrike" kern="1200" cap="none" spc="0" normalizeH="0" baseline="0" noProof="0" dirty="0" err="1">
                <a:ln>
                  <a:noFill/>
                </a:ln>
                <a:solidFill>
                  <a:srgbClr val="00305E"/>
                </a:solidFill>
                <a:effectLst/>
                <a:uLnTx/>
                <a:uFillTx/>
                <a:latin typeface="Open Sans"/>
                <a:ea typeface="+mn-ea"/>
                <a:cs typeface="+mn-cs"/>
              </a:rPr>
              <a:t>guideline</a:t>
            </a:r>
            <a:r>
              <a:rPr kumimoji="0" lang="de-DE" altLang="de-DE" sz="1400" b="1" i="0" u="none" strike="noStrike" kern="1200" cap="none" spc="0" normalizeH="0" baseline="0" noProof="0" dirty="0">
                <a:ln>
                  <a:noFill/>
                </a:ln>
                <a:solidFill>
                  <a:srgbClr val="00305E"/>
                </a:solidFill>
                <a:effectLst/>
                <a:uLnTx/>
                <a:uFillTx/>
                <a:latin typeface="Open Sans"/>
                <a:ea typeface="+mn-ea"/>
                <a:cs typeface="+mn-cs"/>
              </a:rPr>
              <a:t>)</a:t>
            </a:r>
          </a:p>
        </p:txBody>
      </p:sp>
      <p:sp>
        <p:nvSpPr>
          <p:cNvPr id="11" name="Titel 2"/>
          <p:cNvSpPr txBox="1">
            <a:spLocks/>
          </p:cNvSpPr>
          <p:nvPr/>
        </p:nvSpPr>
        <p:spPr>
          <a:xfrm>
            <a:off x="395287" y="283218"/>
            <a:ext cx="8905876" cy="812280"/>
          </a:xfrm>
          <a:prstGeom prst="rect">
            <a:avLst/>
          </a:prstGeom>
          <a:ln>
            <a:noFill/>
          </a:ln>
        </p:spPr>
        <p:txBody>
          <a:bodyPr vert="horz" lIns="0" tIns="0" rIns="0" bIns="0" rtlCol="0" anchor="t" anchorCtr="0">
            <a:noAutofit/>
          </a:bodyPr>
          <a:lstStyle>
            <a:lvl1pPr algn="l" defTabSz="914400" rtl="0" eaLnBrk="1" latinLnBrk="0" hangingPunct="1">
              <a:spcBef>
                <a:spcPct val="0"/>
              </a:spcBef>
              <a:buNone/>
              <a:defRPr sz="2400" b="1" kern="1200" baseline="0">
                <a:solidFill>
                  <a:schemeClr val="tx2"/>
                </a:solidFill>
                <a:latin typeface="Open Sans" panose="020B0606030504020204" pitchFamily="34" charset="0"/>
                <a:ea typeface="+mj-ea"/>
                <a:cs typeface="+mj-cs"/>
              </a:defRPr>
            </a:lvl1pPr>
          </a:lstStyle>
          <a:p>
            <a:pPr>
              <a:lnSpc>
                <a:spcPct val="125000"/>
              </a:lnSpc>
            </a:pPr>
            <a:r>
              <a:rPr lang="en-US" dirty="0" smtClean="0">
                <a:solidFill>
                  <a:schemeClr val="bg1">
                    <a:lumMod val="75000"/>
                  </a:schemeClr>
                </a:solidFill>
              </a:rPr>
              <a:t>A3.2 Conceptual model</a:t>
            </a:r>
            <a:r>
              <a:rPr lang="en-US" dirty="0" smtClean="0"/>
              <a:t/>
            </a:r>
            <a:br>
              <a:rPr lang="en-US" dirty="0" smtClean="0"/>
            </a:br>
            <a:r>
              <a:rPr lang="en-US" dirty="0" smtClean="0"/>
              <a:t>A3.2.1 General aspects – The conceptual model</a:t>
            </a:r>
            <a:endParaRPr lang="en-US" b="0" dirty="0"/>
          </a:p>
        </p:txBody>
      </p:sp>
      <p:sp>
        <p:nvSpPr>
          <p:cNvPr id="12" name="Rechteck 11"/>
          <p:cNvSpPr/>
          <p:nvPr/>
        </p:nvSpPr>
        <p:spPr>
          <a:xfrm>
            <a:off x="396000" y="720000"/>
            <a:ext cx="8748000" cy="36000"/>
          </a:xfrm>
          <a:prstGeom prst="rect">
            <a:avLst/>
          </a:prstGeom>
          <a:solidFill>
            <a:srgbClr val="B2F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3" name="Rechteck 12"/>
          <p:cNvSpPr/>
          <p:nvPr/>
        </p:nvSpPr>
        <p:spPr>
          <a:xfrm>
            <a:off x="8676000" y="720000"/>
            <a:ext cx="468000" cy="36000"/>
          </a:xfrm>
          <a:prstGeom prst="rect">
            <a:avLst/>
          </a:prstGeom>
          <a:solidFill>
            <a:srgbClr val="135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Tree>
    <p:extLst>
      <p:ext uri="{BB962C8B-B14F-4D97-AF65-F5344CB8AC3E}">
        <p14:creationId xmlns:p14="http://schemas.microsoft.com/office/powerpoint/2010/main" val="7572205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396000" y="1305035"/>
            <a:ext cx="8364238" cy="791692"/>
          </a:xfrm>
          <a:prstGeom prst="rect">
            <a:avLst/>
          </a:prstGeom>
          <a:noFill/>
          <a:ln w="12700">
            <a:noFill/>
            <a:miter lim="800000"/>
            <a:headEnd/>
            <a:tailEnd/>
          </a:ln>
          <a:effectLst/>
        </p:spPr>
        <p:txBody>
          <a:bodyPr wrap="square">
            <a:sp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de-DE" sz="1600" b="0" i="0" u="none" strike="noStrike" kern="1200" cap="none" spc="0" normalizeH="0" baseline="0" noProof="0" dirty="0" smtClean="0">
                <a:ln>
                  <a:noFill/>
                </a:ln>
                <a:solidFill>
                  <a:srgbClr val="00305E"/>
                </a:solidFill>
                <a:effectLst/>
                <a:uLnTx/>
                <a:uFillTx/>
                <a:latin typeface="Open Sans"/>
                <a:ea typeface="+mn-ea"/>
                <a:cs typeface="+mn-cs"/>
              </a:rPr>
              <a:t>A </a:t>
            </a:r>
            <a:r>
              <a:rPr kumimoji="0" lang="de-DE" sz="1600" b="1" i="0" u="sng" strike="noStrike" kern="1200" cap="none" spc="0" normalizeH="0" baseline="0" noProof="0" dirty="0" err="1">
                <a:ln>
                  <a:noFill/>
                </a:ln>
                <a:solidFill>
                  <a:srgbClr val="00305E"/>
                </a:solidFill>
                <a:effectLst/>
                <a:uLnTx/>
                <a:uFillTx/>
                <a:latin typeface="Open Sans"/>
                <a:ea typeface="+mn-ea"/>
                <a:cs typeface="+mn-cs"/>
              </a:rPr>
              <a:t>conceptual</a:t>
            </a:r>
            <a:r>
              <a:rPr kumimoji="0" lang="de-DE" sz="1600" b="1" i="0" u="sng" strike="noStrike" kern="1200" cap="none" spc="0" normalizeH="0" baseline="0" noProof="0" dirty="0">
                <a:ln>
                  <a:noFill/>
                </a:ln>
                <a:solidFill>
                  <a:srgbClr val="00305E"/>
                </a:solidFill>
                <a:effectLst/>
                <a:uLnTx/>
                <a:uFillTx/>
                <a:latin typeface="Open Sans"/>
                <a:ea typeface="+mn-ea"/>
                <a:cs typeface="+mn-cs"/>
              </a:rPr>
              <a:t> model</a:t>
            </a:r>
            <a:r>
              <a:rPr kumimoji="0" lang="de-DE" sz="1600" b="1" i="0" u="none" strike="noStrike" kern="1200" cap="none" spc="0" normalizeH="0" baseline="0" noProof="0" dirty="0">
                <a:ln>
                  <a:noFill/>
                </a:ln>
                <a:solidFill>
                  <a:srgbClr val="00305E"/>
                </a:solidFill>
                <a:effectLst/>
                <a:uLnTx/>
                <a:uFillTx/>
                <a:latin typeface="Open Sans"/>
                <a:ea typeface="+mn-ea"/>
                <a:cs typeface="+mn-cs"/>
              </a:rPr>
              <a:t>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provides</a:t>
            </a:r>
            <a:r>
              <a:rPr kumimoji="0" lang="de-DE" sz="1600" b="0" i="0" u="none" strike="noStrike" kern="1200" cap="none" spc="0" normalizeH="0" baseline="0" noProof="0" dirty="0">
                <a:ln>
                  <a:noFill/>
                </a:ln>
                <a:solidFill>
                  <a:srgbClr val="00305E"/>
                </a:solidFill>
                <a:effectLst/>
                <a:uLnTx/>
                <a:uFillTx/>
                <a:latin typeface="Open Sans"/>
                <a:ea typeface="+mn-ea"/>
                <a:cs typeface="+mn-cs"/>
              </a:rPr>
              <a:t> a </a:t>
            </a:r>
            <a:r>
              <a:rPr kumimoji="0" lang="de-DE" sz="1600" b="1" i="0" u="none" strike="noStrike" kern="1200" cap="none" spc="0" normalizeH="0" baseline="0" noProof="0" dirty="0">
                <a:ln>
                  <a:noFill/>
                </a:ln>
                <a:solidFill>
                  <a:srgbClr val="00305E"/>
                </a:solidFill>
                <a:effectLst/>
                <a:uLnTx/>
                <a:uFillTx/>
                <a:latin typeface="Open Sans"/>
                <a:ea typeface="+mn-ea"/>
                <a:cs typeface="+mn-cs"/>
              </a:rPr>
              <a:t>qualitative</a:t>
            </a:r>
            <a:r>
              <a:rPr kumimoji="0" lang="de-DE" sz="1600" b="0" i="0" u="none" strike="noStrike" kern="1200" cap="none" spc="0" normalizeH="0" baseline="0" noProof="0" dirty="0">
                <a:ln>
                  <a:noFill/>
                </a:ln>
                <a:solidFill>
                  <a:srgbClr val="00305E"/>
                </a:solidFill>
                <a:effectLst/>
                <a:uLnTx/>
                <a:uFillTx/>
                <a:latin typeface="Open Sans"/>
                <a:ea typeface="+mn-ea"/>
                <a:cs typeface="+mn-cs"/>
              </a:rPr>
              <a:t>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representation</a:t>
            </a:r>
            <a:r>
              <a:rPr kumimoji="0" lang="de-DE" sz="1600" b="0" i="0" u="none" strike="noStrike" kern="1200" cap="none" spc="0" normalizeH="0" baseline="0" noProof="0" dirty="0">
                <a:ln>
                  <a:noFill/>
                </a:ln>
                <a:solidFill>
                  <a:srgbClr val="00305E"/>
                </a:solidFill>
                <a:effectLst/>
                <a:uLnTx/>
                <a:uFillTx/>
                <a:latin typeface="Open Sans"/>
                <a:ea typeface="+mn-ea"/>
                <a:cs typeface="+mn-cs"/>
              </a:rPr>
              <a:t> of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the</a:t>
            </a:r>
            <a:r>
              <a:rPr kumimoji="0" lang="de-DE" sz="1600" b="0" i="0" u="none" strike="noStrike" kern="1200" cap="none" spc="0" normalizeH="0" baseline="0" noProof="0" dirty="0">
                <a:ln>
                  <a:noFill/>
                </a:ln>
                <a:solidFill>
                  <a:srgbClr val="00305E"/>
                </a:solidFill>
                <a:effectLst/>
                <a:uLnTx/>
                <a:uFillTx/>
                <a:latin typeface="Open Sans"/>
                <a:ea typeface="+mn-ea"/>
                <a:cs typeface="+mn-cs"/>
              </a:rPr>
              <a:t> relevant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system</a:t>
            </a:r>
            <a:r>
              <a:rPr kumimoji="0" lang="de-DE" sz="1600" b="0" i="0" u="none" strike="noStrike" kern="1200" cap="none" spc="0" normalizeH="0" baseline="0" noProof="0" dirty="0">
                <a:ln>
                  <a:noFill/>
                </a:ln>
                <a:solidFill>
                  <a:srgbClr val="00305E"/>
                </a:solidFill>
                <a:effectLst/>
                <a:uLnTx/>
                <a:uFillTx/>
                <a:latin typeface="Open Sans"/>
                <a:ea typeface="+mn-ea"/>
                <a:cs typeface="+mn-cs"/>
              </a:rPr>
              <a:t>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components</a:t>
            </a:r>
            <a:r>
              <a:rPr kumimoji="0" lang="de-DE" sz="1600" b="0" i="0" u="none" strike="noStrike" kern="1200" cap="none" spc="0" normalizeH="0" baseline="0" noProof="0" dirty="0">
                <a:ln>
                  <a:noFill/>
                </a:ln>
                <a:solidFill>
                  <a:srgbClr val="00305E"/>
                </a:solidFill>
                <a:effectLst/>
                <a:uLnTx/>
                <a:uFillTx/>
                <a:latin typeface="Open Sans"/>
                <a:ea typeface="+mn-ea"/>
                <a:cs typeface="+mn-cs"/>
              </a:rPr>
              <a:t>,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processes</a:t>
            </a:r>
            <a:r>
              <a:rPr kumimoji="0" lang="de-DE" sz="1600" b="0" i="0" u="none" strike="noStrike" kern="1200" cap="none" spc="0" normalizeH="0" baseline="0" noProof="0" dirty="0">
                <a:ln>
                  <a:noFill/>
                </a:ln>
                <a:solidFill>
                  <a:srgbClr val="00305E"/>
                </a:solidFill>
                <a:effectLst/>
                <a:uLnTx/>
                <a:uFillTx/>
                <a:latin typeface="Open Sans"/>
                <a:ea typeface="+mn-ea"/>
                <a:cs typeface="+mn-cs"/>
              </a:rPr>
              <a:t> and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impacts</a:t>
            </a:r>
            <a:r>
              <a:rPr kumimoji="0" lang="de-DE" sz="1600" b="0" i="0" u="none" strike="noStrike" kern="1200" cap="none" spc="0" normalizeH="0" baseline="0" noProof="0" dirty="0">
                <a:ln>
                  <a:noFill/>
                </a:ln>
                <a:solidFill>
                  <a:srgbClr val="00305E"/>
                </a:solidFill>
                <a:effectLst/>
                <a:uLnTx/>
                <a:uFillTx/>
                <a:latin typeface="Open Sans"/>
                <a:ea typeface="+mn-ea"/>
                <a:cs typeface="+mn-cs"/>
              </a:rPr>
              <a:t> in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the</a:t>
            </a:r>
            <a:r>
              <a:rPr kumimoji="0" lang="de-DE" sz="1600" b="0" i="0" u="none" strike="noStrike" kern="1200" cap="none" spc="0" normalizeH="0" baseline="0" noProof="0" dirty="0">
                <a:ln>
                  <a:noFill/>
                </a:ln>
                <a:solidFill>
                  <a:srgbClr val="00305E"/>
                </a:solidFill>
                <a:effectLst/>
                <a:uLnTx/>
                <a:uFillTx/>
                <a:latin typeface="Open Sans"/>
                <a:ea typeface="+mn-ea"/>
                <a:cs typeface="+mn-cs"/>
              </a:rPr>
              <a:t>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area</a:t>
            </a:r>
            <a:r>
              <a:rPr kumimoji="0" lang="de-DE" sz="1600" b="0" i="0" u="none" strike="noStrike" kern="1200" cap="none" spc="0" normalizeH="0" baseline="0" noProof="0" dirty="0">
                <a:ln>
                  <a:noFill/>
                </a:ln>
                <a:solidFill>
                  <a:srgbClr val="00305E"/>
                </a:solidFill>
                <a:effectLst/>
                <a:uLnTx/>
                <a:uFillTx/>
                <a:latin typeface="Open Sans"/>
                <a:ea typeface="+mn-ea"/>
                <a:cs typeface="+mn-cs"/>
              </a:rPr>
              <a:t> of </a:t>
            </a:r>
            <a:r>
              <a:rPr kumimoji="0" lang="de-DE" sz="1600" b="0" i="0" u="none" strike="noStrike" kern="1200" cap="none" spc="0" normalizeH="0" baseline="0" noProof="0" dirty="0" err="1">
                <a:ln>
                  <a:noFill/>
                </a:ln>
                <a:solidFill>
                  <a:srgbClr val="00305E"/>
                </a:solidFill>
                <a:effectLst/>
                <a:uLnTx/>
                <a:uFillTx/>
                <a:latin typeface="Open Sans"/>
                <a:ea typeface="+mn-ea"/>
                <a:cs typeface="+mn-cs"/>
              </a:rPr>
              <a:t>investigation</a:t>
            </a:r>
            <a:r>
              <a:rPr kumimoji="0" lang="de-DE" sz="1600" b="0" i="0" u="none" strike="noStrike" kern="1200" cap="none" spc="0" normalizeH="0" baseline="0" noProof="0" dirty="0" smtClean="0">
                <a:ln>
                  <a:noFill/>
                </a:ln>
                <a:solidFill>
                  <a:srgbClr val="00305E"/>
                </a:solidFill>
                <a:effectLst/>
                <a:uLnTx/>
                <a:uFillTx/>
                <a:latin typeface="Open Sans"/>
                <a:ea typeface="+mn-ea"/>
                <a:cs typeface="+mn-cs"/>
              </a:rPr>
              <a:t>.</a:t>
            </a:r>
            <a:endParaRPr kumimoji="0" lang="de-DE" sz="1600" b="0" i="0" u="none" strike="noStrike" kern="1200" cap="none" spc="0" normalizeH="0" baseline="0" noProof="0" dirty="0">
              <a:ln>
                <a:noFill/>
              </a:ln>
              <a:solidFill>
                <a:srgbClr val="00305E"/>
              </a:solidFill>
              <a:effectLst/>
              <a:uLnTx/>
              <a:uFillTx/>
              <a:latin typeface="Open Sans"/>
              <a:ea typeface="+mn-ea"/>
              <a:cs typeface="+mn-cs"/>
            </a:endParaRPr>
          </a:p>
        </p:txBody>
      </p:sp>
      <p:sp>
        <p:nvSpPr>
          <p:cNvPr id="11" name="Textfeld 10"/>
          <p:cNvSpPr txBox="1"/>
          <p:nvPr/>
        </p:nvSpPr>
        <p:spPr>
          <a:xfrm>
            <a:off x="4118286" y="5643180"/>
            <a:ext cx="4267643" cy="339837"/>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1" u="none" strike="noStrike" kern="1200" cap="none" spc="0" normalizeH="0" baseline="0" noProof="0" dirty="0" smtClean="0">
                <a:ln>
                  <a:noFill/>
                </a:ln>
                <a:solidFill>
                  <a:srgbClr val="00305E"/>
                </a:solidFill>
                <a:effectLst/>
                <a:uLnTx/>
                <a:uFillTx/>
                <a:latin typeface="Open Sans" panose="020B0606030504020204" pitchFamily="34" charset="0"/>
                <a:ea typeface="Open Sans" panose="020B0606030504020204" pitchFamily="34" charset="0"/>
                <a:cs typeface="Open Sans" panose="020B0606030504020204" pitchFamily="34" charset="0"/>
              </a:rPr>
              <a:t>Figure: Example of a conceptual model (USGS WRIR 99-4224)</a:t>
            </a:r>
          </a:p>
        </p:txBody>
      </p:sp>
      <p:pic>
        <p:nvPicPr>
          <p:cNvPr id="12" name="Grafik 11"/>
          <p:cNvPicPr>
            <a:picLocks noChangeAspect="1"/>
          </p:cNvPicPr>
          <p:nvPr/>
        </p:nvPicPr>
        <p:blipFill>
          <a:blip r:embed="rId3" cstate="print"/>
          <a:stretch>
            <a:fillRect/>
          </a:stretch>
        </p:blipFill>
        <p:spPr>
          <a:xfrm>
            <a:off x="492108" y="2210325"/>
            <a:ext cx="8126460" cy="3432855"/>
          </a:xfrm>
          <a:prstGeom prst="rect">
            <a:avLst/>
          </a:prstGeom>
        </p:spPr>
      </p:pic>
      <p:sp>
        <p:nvSpPr>
          <p:cNvPr id="13" name="Titel 2"/>
          <p:cNvSpPr txBox="1">
            <a:spLocks/>
          </p:cNvSpPr>
          <p:nvPr/>
        </p:nvSpPr>
        <p:spPr>
          <a:xfrm>
            <a:off x="395287" y="283218"/>
            <a:ext cx="8905876" cy="812280"/>
          </a:xfrm>
          <a:prstGeom prst="rect">
            <a:avLst/>
          </a:prstGeom>
          <a:ln>
            <a:noFill/>
          </a:ln>
        </p:spPr>
        <p:txBody>
          <a:bodyPr vert="horz" lIns="0" tIns="0" rIns="0" bIns="0" rtlCol="0" anchor="t" anchorCtr="0">
            <a:noAutofit/>
          </a:bodyPr>
          <a:lstStyle>
            <a:lvl1pPr algn="l" defTabSz="914400" rtl="0" eaLnBrk="1" latinLnBrk="0" hangingPunct="1">
              <a:spcBef>
                <a:spcPct val="0"/>
              </a:spcBef>
              <a:buNone/>
              <a:defRPr sz="2400" b="1" kern="1200" baseline="0">
                <a:solidFill>
                  <a:schemeClr val="tx2"/>
                </a:solidFill>
                <a:latin typeface="Open Sans" panose="020B0606030504020204" pitchFamily="34" charset="0"/>
                <a:ea typeface="+mj-ea"/>
                <a:cs typeface="+mj-cs"/>
              </a:defRPr>
            </a:lvl1pPr>
          </a:lstStyle>
          <a:p>
            <a:pPr>
              <a:lnSpc>
                <a:spcPct val="125000"/>
              </a:lnSpc>
            </a:pPr>
            <a:r>
              <a:rPr lang="en-US" dirty="0" smtClean="0">
                <a:solidFill>
                  <a:schemeClr val="bg1">
                    <a:lumMod val="75000"/>
                  </a:schemeClr>
                </a:solidFill>
              </a:rPr>
              <a:t>A3.2 Conceptual model</a:t>
            </a:r>
            <a:r>
              <a:rPr lang="en-US" dirty="0" smtClean="0"/>
              <a:t/>
            </a:r>
            <a:br>
              <a:rPr lang="en-US" dirty="0" smtClean="0"/>
            </a:br>
            <a:r>
              <a:rPr lang="en-US" dirty="0" smtClean="0"/>
              <a:t>A3.2.1 General aspects – The conceptual model</a:t>
            </a:r>
            <a:endParaRPr lang="en-US" b="0" dirty="0"/>
          </a:p>
        </p:txBody>
      </p:sp>
      <p:sp>
        <p:nvSpPr>
          <p:cNvPr id="14" name="Rechteck 13"/>
          <p:cNvSpPr/>
          <p:nvPr/>
        </p:nvSpPr>
        <p:spPr>
          <a:xfrm>
            <a:off x="396000" y="720000"/>
            <a:ext cx="8748000" cy="36000"/>
          </a:xfrm>
          <a:prstGeom prst="rect">
            <a:avLst/>
          </a:prstGeom>
          <a:solidFill>
            <a:srgbClr val="B2F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5" name="Rechteck 14"/>
          <p:cNvSpPr/>
          <p:nvPr/>
        </p:nvSpPr>
        <p:spPr>
          <a:xfrm>
            <a:off x="8676000" y="720000"/>
            <a:ext cx="468000" cy="36000"/>
          </a:xfrm>
          <a:prstGeom prst="rect">
            <a:avLst/>
          </a:prstGeom>
          <a:solidFill>
            <a:srgbClr val="135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Tree>
    <p:extLst>
      <p:ext uri="{BB962C8B-B14F-4D97-AF65-F5344CB8AC3E}">
        <p14:creationId xmlns:p14="http://schemas.microsoft.com/office/powerpoint/2010/main" val="19017128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1_FH-Tagung-Bochum2018_Vortrag_DBurghardt">
  <a:themeElements>
    <a:clrScheme name="TUD_Farben">
      <a:dk1>
        <a:srgbClr val="00305E"/>
      </a:dk1>
      <a:lt1>
        <a:srgbClr val="FFFFFF"/>
      </a:lt1>
      <a:dk2>
        <a:srgbClr val="00305E"/>
      </a:dk2>
      <a:lt2>
        <a:srgbClr val="727879"/>
      </a:lt2>
      <a:accent1>
        <a:srgbClr val="009EE0"/>
      </a:accent1>
      <a:accent2>
        <a:srgbClr val="006AB3"/>
      </a:accent2>
      <a:accent3>
        <a:srgbClr val="6AB023"/>
      </a:accent3>
      <a:accent4>
        <a:srgbClr val="007D40"/>
      </a:accent4>
      <a:accent5>
        <a:srgbClr val="93107E"/>
      </a:accent5>
      <a:accent6>
        <a:srgbClr val="54378A"/>
      </a:accent6>
      <a:hlink>
        <a:srgbClr val="009EE0"/>
      </a:hlink>
      <a:folHlink>
        <a:srgbClr val="006AB3"/>
      </a:folHlink>
    </a:clrScheme>
    <a:fontScheme name="TUD_Open San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a:spPr>
      <a:bodyPr>
        <a:spAutoFit/>
      </a:bodyPr>
      <a:lstStyle>
        <a:defPPr eaLnBrk="1" fontAlgn="auto" hangingPunct="1">
          <a:spcBef>
            <a:spcPct val="0"/>
          </a:spcBef>
          <a:spcAft>
            <a:spcPts val="600"/>
          </a:spcAft>
          <a:buFontTx/>
          <a:buChar char="•"/>
          <a:defRPr b="0" kern="0" dirty="0" smtClean="0">
            <a:solidFill>
              <a:srgbClr val="000000"/>
            </a:solidFill>
            <a:latin typeface="+mn-lt"/>
          </a:defRPr>
        </a:defPPr>
      </a:lstStyle>
    </a:txDef>
  </a:objectDefaults>
  <a:extraClrSchemeLst/>
  <a:extLst>
    <a:ext uri="{05A4C25C-085E-4340-85A3-A5531E510DB2}">
      <thm15:themeFamily xmlns:thm15="http://schemas.microsoft.com/office/thememl/2012/main" name="Präsentation1" id="{D6961F1C-F98C-4003-B5F0-DA17942A0026}" vid="{8ADE10CE-E4DF-463D-883E-1CFC45717D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1257</Words>
  <Application>Microsoft Office PowerPoint</Application>
  <PresentationFormat>Bildschirmpräsentation (4:3)</PresentationFormat>
  <Paragraphs>201</Paragraphs>
  <Slides>25</Slides>
  <Notes>17</Notes>
  <HiddenSlides>1</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25</vt:i4>
      </vt:variant>
    </vt:vector>
  </HeadingPairs>
  <TitlesOfParts>
    <vt:vector size="35" baseType="lpstr">
      <vt:lpstr>ＭＳ Ｐゴシック</vt:lpstr>
      <vt:lpstr>Arial</vt:lpstr>
      <vt:lpstr>Arial Narrow</vt:lpstr>
      <vt:lpstr>Calibri</vt:lpstr>
      <vt:lpstr>Open Sans</vt:lpstr>
      <vt:lpstr>Symbol</vt:lpstr>
      <vt:lpstr>Times New Roman</vt:lpstr>
      <vt:lpstr>Verdana</vt:lpstr>
      <vt:lpstr>Wingdings 3</vt:lpstr>
      <vt:lpstr>1_FH-Tagung-Bochum2018_Vortrag_DBurghardt</vt:lpstr>
      <vt:lpstr>Part A: Theoretical and  conceptual knowledge  A3 Numerical groundwater flow modeling  A3.2 Conceptual Model A3.2.1 General Aspects</vt:lpstr>
      <vt:lpstr>A3.2 Conceptual model A3.2.1 General aspects - Motivation </vt:lpstr>
      <vt:lpstr>PowerPoint-Präsentation</vt:lpstr>
      <vt:lpstr>PowerPoint-Präsentation</vt:lpstr>
      <vt:lpstr>PowerPoint-Präsentation</vt:lpstr>
      <vt:lpstr>PowerPoint-Präsentation</vt:lpstr>
      <vt:lpstr>5 Quick questions to start with</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Gothenburg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Roland Barthel</dc:creator>
  <cp:lastModifiedBy>Thomas Reimann</cp:lastModifiedBy>
  <cp:revision>391</cp:revision>
  <cp:lastPrinted>2020-09-17T10:37:52Z</cp:lastPrinted>
  <dcterms:created xsi:type="dcterms:W3CDTF">2012-10-29T16:19:03Z</dcterms:created>
  <dcterms:modified xsi:type="dcterms:W3CDTF">2023-04-18T14:43:18Z</dcterms:modified>
</cp:coreProperties>
</file>